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  <p:sldMasterId id="2147483661" r:id="rId5"/>
  </p:sldMasterIdLst>
  <p:notesMasterIdLst>
    <p:notesMasterId r:id="rId21"/>
  </p:notesMasterIdLst>
  <p:handoutMasterIdLst>
    <p:handoutMasterId r:id="rId22"/>
  </p:handoutMasterIdLst>
  <p:sldIdLst>
    <p:sldId id="361" r:id="rId6"/>
    <p:sldId id="369" r:id="rId7"/>
    <p:sldId id="336" r:id="rId8"/>
    <p:sldId id="362" r:id="rId9"/>
    <p:sldId id="364" r:id="rId10"/>
    <p:sldId id="365" r:id="rId11"/>
    <p:sldId id="366" r:id="rId12"/>
    <p:sldId id="367" r:id="rId13"/>
    <p:sldId id="368" r:id="rId14"/>
    <p:sldId id="282" r:id="rId15"/>
    <p:sldId id="354" r:id="rId16"/>
    <p:sldId id="355" r:id="rId17"/>
    <p:sldId id="360" r:id="rId18"/>
    <p:sldId id="281" r:id="rId19"/>
    <p:sldId id="356" r:id="rId20"/>
  </p:sldIdLst>
  <p:sldSz cx="9144000" cy="6858000" type="screen4x3"/>
  <p:notesSz cx="6669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EBC8C"/>
    <a:srgbClr val="FF0000"/>
    <a:srgbClr val="CC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200B69-BAD7-154E-F7B1-F24CD91CCAD4}" v="441" dt="2020-08-23T14:40:33.448"/>
    <p1510:client id="{AD86A8F2-AF8D-F4B1-EE8A-ED696F13F318}" v="258" dt="2020-08-25T15:18:28.3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82" autoAdjust="0"/>
    <p:restoredTop sz="93846" autoAdjust="0"/>
  </p:normalViewPr>
  <p:slideViewPr>
    <p:cSldViewPr>
      <p:cViewPr varScale="1">
        <p:scale>
          <a:sx n="72" d="100"/>
          <a:sy n="72" d="100"/>
        </p:scale>
        <p:origin x="664" y="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25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42" y="-108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defTabSz="449882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defTabSz="449882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6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defTabSz="449882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8166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defTabSz="449882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94C50A8-0CB1-424F-ACD6-9822F94AB724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9549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"/>
          <p:cNvSpPr>
            <a:spLocks noChangeArrowheads="1"/>
          </p:cNvSpPr>
          <p:nvPr/>
        </p:nvSpPr>
        <p:spPr bwMode="auto">
          <a:xfrm>
            <a:off x="0" y="1"/>
            <a:ext cx="6669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545" tIns="43772" rIns="87545" bIns="43772" anchor="ctr"/>
          <a:lstStyle/>
          <a:p>
            <a:endParaRPr lang="de-DE" altLang="de-DE"/>
          </a:p>
        </p:txBody>
      </p:sp>
      <p:sp>
        <p:nvSpPr>
          <p:cNvPr id="20483" name="AutoShape 2"/>
          <p:cNvSpPr>
            <a:spLocks noChangeArrowheads="1"/>
          </p:cNvSpPr>
          <p:nvPr/>
        </p:nvSpPr>
        <p:spPr bwMode="auto">
          <a:xfrm>
            <a:off x="0" y="1"/>
            <a:ext cx="6669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545" tIns="43772" rIns="87545" bIns="43772" anchor="ctr"/>
          <a:lstStyle/>
          <a:p>
            <a:endParaRPr lang="de-DE" altLang="de-DE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3"/>
            <a:ext cx="28860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92" tIns="46796" rIns="89992" bIns="46796" numCol="1" anchor="t" anchorCtr="0" compatLnSpc="1">
            <a:prstTxWarp prst="textNoShape">
              <a:avLst/>
            </a:prstTxWarp>
          </a:bodyPr>
          <a:lstStyle>
            <a:lvl1pPr defTabSz="449882">
              <a:tabLst>
                <a:tab pos="0" algn="l"/>
                <a:tab pos="448363" algn="l"/>
                <a:tab pos="896725" algn="l"/>
                <a:tab pos="1346607" algn="l"/>
                <a:tab pos="1794970" algn="l"/>
                <a:tab pos="2244852" algn="l"/>
                <a:tab pos="2693214" algn="l"/>
                <a:tab pos="3143096" algn="l"/>
                <a:tab pos="3591459" algn="l"/>
                <a:tab pos="4041341" algn="l"/>
                <a:tab pos="4491224" algn="l"/>
                <a:tab pos="4939586" algn="l"/>
                <a:tab pos="5389468" algn="l"/>
                <a:tab pos="5837831" algn="l"/>
                <a:tab pos="6287713" algn="l"/>
                <a:tab pos="6736075" algn="l"/>
                <a:tab pos="7185957" algn="l"/>
                <a:tab pos="7635839" algn="l"/>
                <a:tab pos="8084202" algn="l"/>
                <a:tab pos="8534085" algn="l"/>
                <a:tab pos="8982446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778252" y="3"/>
            <a:ext cx="28860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92" tIns="46796" rIns="89992" bIns="46796" numCol="1" anchor="t" anchorCtr="0" compatLnSpc="1">
            <a:prstTxWarp prst="textNoShape">
              <a:avLst/>
            </a:prstTxWarp>
          </a:bodyPr>
          <a:lstStyle>
            <a:lvl1pPr algn="r" defTabSz="449882">
              <a:tabLst>
                <a:tab pos="0" algn="l"/>
                <a:tab pos="448363" algn="l"/>
                <a:tab pos="896725" algn="l"/>
                <a:tab pos="1346607" algn="l"/>
                <a:tab pos="1794970" algn="l"/>
                <a:tab pos="2244852" algn="l"/>
                <a:tab pos="2693214" algn="l"/>
                <a:tab pos="3143096" algn="l"/>
                <a:tab pos="3591459" algn="l"/>
                <a:tab pos="4041341" algn="l"/>
                <a:tab pos="4491224" algn="l"/>
                <a:tab pos="4939586" algn="l"/>
                <a:tab pos="5389468" algn="l"/>
                <a:tab pos="5837831" algn="l"/>
                <a:tab pos="6287713" algn="l"/>
                <a:tab pos="6736075" algn="l"/>
                <a:tab pos="7185957" algn="l"/>
                <a:tab pos="7635839" algn="l"/>
                <a:tab pos="8084202" algn="l"/>
                <a:tab pos="8534085" algn="l"/>
                <a:tab pos="8982446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0486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54075" y="744538"/>
            <a:ext cx="4957763" cy="37195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66752" y="4714875"/>
            <a:ext cx="5332413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92" tIns="46796" rIns="89992" bIns="46796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 noProof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9428164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92" tIns="46796" rIns="89992" bIns="46796" numCol="1" anchor="b" anchorCtr="0" compatLnSpc="1">
            <a:prstTxWarp prst="textNoShape">
              <a:avLst/>
            </a:prstTxWarp>
          </a:bodyPr>
          <a:lstStyle>
            <a:lvl1pPr defTabSz="449882">
              <a:tabLst>
                <a:tab pos="0" algn="l"/>
                <a:tab pos="448363" algn="l"/>
                <a:tab pos="896725" algn="l"/>
                <a:tab pos="1346607" algn="l"/>
                <a:tab pos="1794970" algn="l"/>
                <a:tab pos="2244852" algn="l"/>
                <a:tab pos="2693214" algn="l"/>
                <a:tab pos="3143096" algn="l"/>
                <a:tab pos="3591459" algn="l"/>
                <a:tab pos="4041341" algn="l"/>
                <a:tab pos="4491224" algn="l"/>
                <a:tab pos="4939586" algn="l"/>
                <a:tab pos="5389468" algn="l"/>
                <a:tab pos="5837831" algn="l"/>
                <a:tab pos="6287713" algn="l"/>
                <a:tab pos="6736075" algn="l"/>
                <a:tab pos="7185957" algn="l"/>
                <a:tab pos="7635839" algn="l"/>
                <a:tab pos="8084202" algn="l"/>
                <a:tab pos="8534085" algn="l"/>
                <a:tab pos="8982446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778252" y="9428164"/>
            <a:ext cx="2886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92" tIns="46796" rIns="89992" bIns="46796" numCol="1" anchor="b" anchorCtr="0" compatLnSpc="1">
            <a:prstTxWarp prst="textNoShape">
              <a:avLst/>
            </a:prstTxWarp>
          </a:bodyPr>
          <a:lstStyle>
            <a:lvl1pPr algn="r" defTabSz="449882">
              <a:tabLst>
                <a:tab pos="0" algn="l"/>
                <a:tab pos="448363" algn="l"/>
                <a:tab pos="896725" algn="l"/>
                <a:tab pos="1346607" algn="l"/>
                <a:tab pos="1794970" algn="l"/>
                <a:tab pos="2244852" algn="l"/>
                <a:tab pos="2693214" algn="l"/>
                <a:tab pos="3143096" algn="l"/>
                <a:tab pos="3591459" algn="l"/>
                <a:tab pos="4041341" algn="l"/>
                <a:tab pos="4491224" algn="l"/>
                <a:tab pos="4939586" algn="l"/>
                <a:tab pos="5389468" algn="l"/>
                <a:tab pos="5837831" algn="l"/>
                <a:tab pos="6287713" algn="l"/>
                <a:tab pos="6736075" algn="l"/>
                <a:tab pos="7185957" algn="l"/>
                <a:tab pos="7635839" algn="l"/>
                <a:tab pos="8084202" algn="l"/>
                <a:tab pos="8534085" algn="l"/>
                <a:tab pos="8982446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630DA4C-A927-4CF6-92DC-5A93B62DFB11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1217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defTabSz="449263" eaLnBrk="1" hangingPunct="1">
              <a:spcBef>
                <a:spcPct val="0"/>
              </a:spcBef>
            </a:pPr>
            <a:fld id="{FF92FD6F-1E22-4928-AB3A-83332B4D5096}" type="slidenum">
              <a:rPr lang="de-DE" altLang="de-DE" smtClean="0">
                <a:latin typeface="Arial" charset="0"/>
              </a:rPr>
              <a:pPr defTabSz="449263" eaLnBrk="1" hangingPunct="1">
                <a:spcBef>
                  <a:spcPct val="0"/>
                </a:spcBef>
              </a:pPr>
              <a:t>1</a:t>
            </a:fld>
            <a:endParaRPr lang="de-DE" altLang="de-DE">
              <a:latin typeface="Arial" charset="0"/>
            </a:endParaRP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084388" y="754067"/>
            <a:ext cx="2500312" cy="37226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545" tIns="43772" rIns="87545" bIns="43772" anchor="ctr"/>
          <a:lstStyle/>
          <a:p>
            <a:endParaRPr lang="de-DE" altLang="de-DE"/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/>
          </p:nvPr>
        </p:nvSpPr>
        <p:spPr>
          <a:xfrm>
            <a:off x="666752" y="4714878"/>
            <a:ext cx="5334000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de-DE" altLang="de-DE" dirty="0"/>
          </a:p>
        </p:txBody>
      </p:sp>
      <p:sp>
        <p:nvSpPr>
          <p:cNvPr id="23556" name="Foliennummernplatzhalt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defTabSz="449263" eaLnBrk="1" hangingPunct="1">
              <a:spcBef>
                <a:spcPct val="0"/>
              </a:spcBef>
            </a:pPr>
            <a:fld id="{C2FD29BC-07BB-4A32-B2D1-CF0E75BA95AA}" type="slidenum">
              <a:rPr lang="de-DE" altLang="de-DE" smtClean="0">
                <a:latin typeface="Arial" charset="0"/>
              </a:rPr>
              <a:pPr defTabSz="449263" eaLnBrk="1" hangingPunct="1">
                <a:spcBef>
                  <a:spcPct val="0"/>
                </a:spcBef>
              </a:pPr>
              <a:t>3</a:t>
            </a:fld>
            <a:endParaRPr lang="de-DE" altLang="de-DE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defTabSz="449263" eaLnBrk="1" hangingPunct="1">
              <a:spcBef>
                <a:spcPct val="0"/>
              </a:spcBef>
            </a:pPr>
            <a:fld id="{0B714862-65F3-4C86-9350-83FDA4071F1C}" type="slidenum">
              <a:rPr lang="de-DE" altLang="de-DE" smtClean="0">
                <a:latin typeface="Arial" charset="0"/>
              </a:rPr>
              <a:pPr defTabSz="449263" eaLnBrk="1" hangingPunct="1">
                <a:spcBef>
                  <a:spcPct val="0"/>
                </a:spcBef>
              </a:pPr>
              <a:t>4</a:t>
            </a:fld>
            <a:endParaRPr lang="de-DE" altLang="de-DE">
              <a:latin typeface="Arial" charset="0"/>
            </a:endParaRP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2084388" y="754067"/>
            <a:ext cx="2500312" cy="37226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545" tIns="43772" rIns="87545" bIns="43772" anchor="ctr"/>
          <a:lstStyle/>
          <a:p>
            <a:endParaRPr lang="de-DE" altLang="de-DE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/>
          </p:nvPr>
        </p:nvSpPr>
        <p:spPr>
          <a:xfrm>
            <a:off x="666752" y="4714878"/>
            <a:ext cx="5334000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indent="0">
              <a:buFont typeface="Wingdings" panose="05000000000000000000" pitchFamily="2" charset="2"/>
              <a:buNone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823687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defTabSz="449263" eaLnBrk="1" hangingPunct="1">
              <a:spcBef>
                <a:spcPct val="0"/>
              </a:spcBef>
            </a:pPr>
            <a:fld id="{0B714862-65F3-4C86-9350-83FDA4071F1C}" type="slidenum">
              <a:rPr lang="de-DE" altLang="de-DE" smtClean="0">
                <a:latin typeface="Arial" charset="0"/>
              </a:rPr>
              <a:pPr defTabSz="449263" eaLnBrk="1" hangingPunct="1">
                <a:spcBef>
                  <a:spcPct val="0"/>
                </a:spcBef>
              </a:pPr>
              <a:t>10</a:t>
            </a:fld>
            <a:endParaRPr lang="de-DE" altLang="de-DE">
              <a:latin typeface="Arial" charset="0"/>
            </a:endParaRP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2084388" y="754067"/>
            <a:ext cx="2500312" cy="37226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545" tIns="43772" rIns="87545" bIns="43772" anchor="ctr"/>
          <a:lstStyle/>
          <a:p>
            <a:endParaRPr lang="de-DE" altLang="de-DE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/>
          </p:nvPr>
        </p:nvSpPr>
        <p:spPr>
          <a:xfrm>
            <a:off x="666752" y="4714878"/>
            <a:ext cx="5334000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indent="0">
              <a:buFont typeface="Wingdings" panose="05000000000000000000" pitchFamily="2" charset="2"/>
              <a:buNone/>
            </a:pPr>
            <a:endParaRPr lang="de-DE" alt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defTabSz="449263" eaLnBrk="1" hangingPunct="1">
              <a:spcBef>
                <a:spcPct val="0"/>
              </a:spcBef>
            </a:pPr>
            <a:fld id="{AC27D314-936F-43F9-83A5-E73C6A5284C3}" type="slidenum">
              <a:rPr lang="de-DE" altLang="de-DE" smtClean="0">
                <a:latin typeface="Arial" charset="0"/>
              </a:rPr>
              <a:pPr defTabSz="449263" eaLnBrk="1" hangingPunct="1">
                <a:spcBef>
                  <a:spcPct val="0"/>
                </a:spcBef>
              </a:pPr>
              <a:t>11</a:t>
            </a:fld>
            <a:endParaRPr lang="de-DE" altLang="de-DE">
              <a:latin typeface="Arial" charset="0"/>
            </a:endParaRPr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2084388" y="754067"/>
            <a:ext cx="2500312" cy="37226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545" tIns="43772" rIns="87545" bIns="43772" anchor="ctr"/>
          <a:lstStyle/>
          <a:p>
            <a:endParaRPr lang="de-DE" altLang="de-DE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/>
          </p:nvPr>
        </p:nvSpPr>
        <p:spPr>
          <a:xfrm>
            <a:off x="666752" y="4714878"/>
            <a:ext cx="5334000" cy="44672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171450" indent="-171450">
              <a:buFont typeface="Wingdings" panose="05000000000000000000" pitchFamily="2" charset="2"/>
              <a:buChar char="Ø"/>
              <a:defRPr/>
            </a:pPr>
            <a:endParaRPr lang="de-DE" sz="11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Ø"/>
              <a:defRPr/>
            </a:pPr>
            <a:endParaRPr lang="de-DE" dirty="0"/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defTabSz="449263" eaLnBrk="1" hangingPunct="1">
              <a:spcBef>
                <a:spcPct val="0"/>
              </a:spcBef>
            </a:pPr>
            <a:fld id="{38D3CDD7-2994-4FDD-B7B7-5778EF187A85}" type="slidenum">
              <a:rPr lang="de-DE" altLang="de-DE" smtClean="0">
                <a:latin typeface="Arial" charset="0"/>
              </a:rPr>
              <a:pPr defTabSz="449263" eaLnBrk="1" hangingPunct="1">
                <a:spcBef>
                  <a:spcPct val="0"/>
                </a:spcBef>
              </a:pPr>
              <a:t>12</a:t>
            </a:fld>
            <a:endParaRPr lang="de-DE" altLang="de-DE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defTabSz="449263" eaLnBrk="1" hangingPunct="1">
              <a:spcBef>
                <a:spcPct val="0"/>
              </a:spcBef>
            </a:pPr>
            <a:fld id="{0B714862-65F3-4C86-9350-83FDA4071F1C}" type="slidenum">
              <a:rPr lang="de-DE" altLang="de-DE" smtClean="0">
                <a:latin typeface="Arial" charset="0"/>
              </a:rPr>
              <a:pPr defTabSz="449263" eaLnBrk="1" hangingPunct="1">
                <a:spcBef>
                  <a:spcPct val="0"/>
                </a:spcBef>
              </a:pPr>
              <a:t>13</a:t>
            </a:fld>
            <a:endParaRPr lang="de-DE" altLang="de-DE">
              <a:latin typeface="Arial" charset="0"/>
            </a:endParaRP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2084388" y="754067"/>
            <a:ext cx="2500312" cy="37226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545" tIns="43772" rIns="87545" bIns="43772" anchor="ctr"/>
          <a:lstStyle/>
          <a:p>
            <a:endParaRPr lang="de-DE" altLang="de-DE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/>
          </p:nvPr>
        </p:nvSpPr>
        <p:spPr>
          <a:xfrm>
            <a:off x="666752" y="4714878"/>
            <a:ext cx="5334000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indent="0">
              <a:buFont typeface="Wingdings" panose="05000000000000000000" pitchFamily="2" charset="2"/>
              <a:buNone/>
            </a:pPr>
            <a:endParaRPr lang="de-DE" alt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defTabSz="449263" eaLnBrk="1" hangingPunct="1">
              <a:spcBef>
                <a:spcPct val="0"/>
              </a:spcBef>
            </a:pPr>
            <a:fld id="{A8FA1D04-5A09-4EA9-9F12-7A0CB388A4DE}" type="slidenum">
              <a:rPr lang="de-DE" altLang="de-DE" smtClean="0">
                <a:latin typeface="Arial" charset="0"/>
              </a:rPr>
              <a:pPr defTabSz="449263" eaLnBrk="1" hangingPunct="1">
                <a:spcBef>
                  <a:spcPct val="0"/>
                </a:spcBef>
              </a:pPr>
              <a:t>14</a:t>
            </a:fld>
            <a:endParaRPr lang="de-DE" altLang="de-DE">
              <a:latin typeface="Arial" charset="0"/>
            </a:endParaRPr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2084388" y="754067"/>
            <a:ext cx="2500312" cy="37226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545" tIns="43772" rIns="87545" bIns="43772" anchor="ctr"/>
          <a:lstStyle/>
          <a:p>
            <a:endParaRPr lang="de-DE" altLang="de-DE"/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/>
          </p:nvPr>
        </p:nvSpPr>
        <p:spPr>
          <a:xfrm>
            <a:off x="666752" y="4714878"/>
            <a:ext cx="5334000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/>
          </a:p>
        </p:txBody>
      </p:sp>
      <p:sp>
        <p:nvSpPr>
          <p:cNvPr id="23556" name="Foliennummernplatzhalt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5350" algn="l"/>
                <a:tab pos="1346200" algn="l"/>
                <a:tab pos="1793875" algn="l"/>
                <a:tab pos="2244725" algn="l"/>
                <a:tab pos="2692400" algn="l"/>
                <a:tab pos="3141663" algn="l"/>
                <a:tab pos="3590925" algn="l"/>
                <a:tab pos="4040188" algn="l"/>
                <a:tab pos="4491038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defTabSz="449263" eaLnBrk="1" hangingPunct="1">
              <a:spcBef>
                <a:spcPct val="0"/>
              </a:spcBef>
            </a:pPr>
            <a:fld id="{C2FD29BC-07BB-4A32-B2D1-CF0E75BA95AA}" type="slidenum">
              <a:rPr lang="de-DE" altLang="de-DE" smtClean="0">
                <a:latin typeface="Arial" charset="0"/>
              </a:rPr>
              <a:pPr defTabSz="449263" eaLnBrk="1" hangingPunct="1">
                <a:spcBef>
                  <a:spcPct val="0"/>
                </a:spcBef>
              </a:pPr>
              <a:t>15</a:t>
            </a:fld>
            <a:endParaRPr lang="de-DE" altLang="de-DE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F41D2-8483-4CD7-9EF3-0336695C7D2A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613127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94B8E-9940-4721-A9CA-AC1704DF3DE4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1003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14139-DDEB-4071-8C92-663DA12CA2F1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55023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32889-82D2-4477-BD00-27991345AC69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05516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BB391-280F-45EA-8270-813F840E5552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53544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C8548-33A2-46F2-929B-B0E70E8F308E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246260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710FA-B71E-4988-BD0B-57E9EB997DE1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74544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78D32-B2C7-4134-A847-EB455C25E75F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528090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F3CE0-13D6-4C46-82DF-AFC1BE1944CD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34442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40EA8-514F-429C-8A91-216C10AD503A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409921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0FD23-B6A3-42FF-8C7C-F62198811F4B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18162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4CA85-BD9B-4BBD-A845-0F5905A01E55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479440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47B989D8-D448-4796-A89E-7EB9A2938087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20.01.2026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5B3DC57E-2E8C-478A-B83E-60C712AF4525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0729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47B989D8-D448-4796-A89E-7EB9A2938087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20.01.2026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5B3DC57E-2E8C-478A-B83E-60C712AF4525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930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47B989D8-D448-4796-A89E-7EB9A2938087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20.01.2026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5B3DC57E-2E8C-478A-B83E-60C712AF4525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359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47B989D8-D448-4796-A89E-7EB9A2938087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20.01.2026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5B3DC57E-2E8C-478A-B83E-60C712AF4525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9917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47B989D8-D448-4796-A89E-7EB9A2938087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20.01.2026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5B3DC57E-2E8C-478A-B83E-60C712AF4525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25960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47B989D8-D448-4796-A89E-7EB9A2938087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20.01.2026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5B3DC57E-2E8C-478A-B83E-60C712AF4525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176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47B989D8-D448-4796-A89E-7EB9A2938087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20.01.2026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5B3DC57E-2E8C-478A-B83E-60C712AF4525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732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47B989D8-D448-4796-A89E-7EB9A2938087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20.01.2026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5B3DC57E-2E8C-478A-B83E-60C712AF4525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87159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47B989D8-D448-4796-A89E-7EB9A2938087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20.01.2026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5B3DC57E-2E8C-478A-B83E-60C712AF4525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8877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47B989D8-D448-4796-A89E-7EB9A2938087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20.01.2026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5B3DC57E-2E8C-478A-B83E-60C712AF4525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96511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47B989D8-D448-4796-A89E-7EB9A2938087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20.01.2026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5B3DC57E-2E8C-478A-B83E-60C712AF4525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539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das Format des Titeltextes zu bearbeiten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die Formate des Gliederungstextes zu bearbeiten</a:t>
            </a:r>
          </a:p>
          <a:p>
            <a:pPr lvl="1"/>
            <a:r>
              <a:rPr lang="en-GB" altLang="de-DE"/>
              <a:t>Zweite Gliederungsebene</a:t>
            </a:r>
          </a:p>
          <a:p>
            <a:pPr lvl="2"/>
            <a:r>
              <a:rPr lang="en-GB" altLang="de-DE"/>
              <a:t>Dritte Gliederungsebene</a:t>
            </a:r>
          </a:p>
          <a:p>
            <a:pPr lvl="3"/>
            <a:r>
              <a:rPr lang="en-GB" altLang="de-DE"/>
              <a:t>Vierte Gliederungsebene</a:t>
            </a:r>
          </a:p>
          <a:p>
            <a:pPr lvl="4"/>
            <a:r>
              <a:rPr lang="en-GB" altLang="de-DE"/>
              <a:t>Fünfte Gliederungsebene</a:t>
            </a:r>
          </a:p>
          <a:p>
            <a:pPr lvl="4"/>
            <a:r>
              <a:rPr lang="en-GB" altLang="de-DE"/>
              <a:t>Sechste Gliederungsebene</a:t>
            </a:r>
          </a:p>
          <a:p>
            <a:pPr lvl="4"/>
            <a:r>
              <a:rPr lang="en-GB" altLang="de-DE"/>
              <a:t>Siebente Gliederungsebene</a:t>
            </a:r>
          </a:p>
          <a:p>
            <a:pPr lvl="4"/>
            <a:r>
              <a:rPr lang="en-GB" altLang="de-DE"/>
              <a:t>Achte Gliederungsebene</a:t>
            </a:r>
          </a:p>
          <a:p>
            <a:pPr lvl="4"/>
            <a:r>
              <a:rPr lang="en-GB" altLang="de-DE"/>
              <a:t>Neunte Gliederungsebene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04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24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FEF0D44-FCD9-47F6-B55F-882A2811F2E8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47B989D8-D448-4796-A89E-7EB9A2938087}" type="datetimeFigureOut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20.01.2026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fld id="{5B3DC57E-2E8C-478A-B83E-60C712AF4525}" type="slidenum">
              <a:rPr lang="de-DE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280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-brs.d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325438" y="508000"/>
            <a:ext cx="3919537" cy="102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800"/>
              </a:spcBef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3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19138" eaLnBrk="0" hangingPunct="0">
              <a:spcBef>
                <a:spcPts val="700"/>
              </a:spcBef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8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 eaLnBrk="0" hangingPunct="0">
              <a:spcBef>
                <a:spcPts val="600"/>
              </a:spcBef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 eaLnBrk="0" hangingPunct="0">
              <a:spcBef>
                <a:spcPts val="500"/>
              </a:spcBef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 eaLnBrk="0" hangingPunct="0">
              <a:spcBef>
                <a:spcPts val="500"/>
              </a:spcBef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endParaRPr lang="de-DE" altLang="de-DE" sz="3000" b="1" u="sng">
              <a:solidFill>
                <a:schemeClr val="accent2"/>
              </a:solidFill>
            </a:endParaRPr>
          </a:p>
        </p:txBody>
      </p:sp>
      <p:pic>
        <p:nvPicPr>
          <p:cNvPr id="3079" name="Picture 7" descr="\\netapp170\homes\048710\profile\Desktop\Logo KAbo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339" y="1196752"/>
            <a:ext cx="5110163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755576" y="3212976"/>
            <a:ext cx="763284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sz="4000" b="1" spc="-100" dirty="0">
              <a:ln>
                <a:solidFill>
                  <a:schemeClr val="bg1">
                    <a:lumMod val="50000"/>
                  </a:schemeClr>
                </a:solidFill>
              </a:ln>
              <a:solidFill>
                <a:srgbClr val="6EBC8C"/>
              </a:solidFill>
            </a:endParaRPr>
          </a:p>
          <a:p>
            <a:pPr algn="ctr"/>
            <a:r>
              <a:rPr lang="de-DE" sz="4000" b="1" spc="-100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6EBC8C"/>
                </a:solidFill>
              </a:rPr>
              <a:t>Informationsveranstaltung </a:t>
            </a:r>
          </a:p>
          <a:p>
            <a:pPr algn="ctr"/>
            <a:r>
              <a:rPr lang="de-DE" sz="4000" b="1" spc="-100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6EBC8C"/>
                </a:solidFill>
              </a:rPr>
              <a:t>zur Studien- und Berufsorientierung</a:t>
            </a:r>
          </a:p>
          <a:p>
            <a:pPr algn="ctr"/>
            <a:endParaRPr lang="de-DE" b="1" spc="-100" dirty="0">
              <a:ln>
                <a:solidFill>
                  <a:schemeClr val="bg1">
                    <a:lumMod val="50000"/>
                  </a:schemeClr>
                </a:solidFill>
              </a:ln>
              <a:solidFill>
                <a:srgbClr val="6EBC8C"/>
              </a:solidFill>
            </a:endParaRPr>
          </a:p>
          <a:p>
            <a:pPr algn="ctr"/>
            <a:endParaRPr lang="de-DE" b="1" spc="-100" dirty="0">
              <a:ln>
                <a:solidFill>
                  <a:schemeClr val="bg1">
                    <a:lumMod val="50000"/>
                  </a:schemeClr>
                </a:solidFill>
              </a:ln>
              <a:solidFill>
                <a:srgbClr val="6EBC8C"/>
              </a:solidFill>
            </a:endParaRPr>
          </a:p>
        </p:txBody>
      </p:sp>
      <p:pic>
        <p:nvPicPr>
          <p:cNvPr id="13" name="Bild 2" descr="Logo Land Nordrhein-Westfal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96" y="5705966"/>
            <a:ext cx="1805431" cy="9504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83221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9A8939-04AC-2ABF-EE56-D90122ECA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6425" cy="6408712"/>
          </a:xfrm>
        </p:spPr>
        <p:txBody>
          <a:bodyPr/>
          <a:lstStyle/>
          <a:p>
            <a:pPr marR="0" lvl="0" algn="l" defTabSz="44926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tabLst/>
              <a:defRPr/>
            </a:pPr>
            <a:r>
              <a:rPr kumimoji="0" lang="de-DE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Die Region Bonn/Rhein-Sieg nimmt </a:t>
            </a:r>
            <a:r>
              <a:rPr kumimoji="0" lang="de-DE" sz="2600" b="1" i="0" u="none" strike="noStrike" kern="0" cap="none" spc="0" normalizeH="0" baseline="0" noProof="0" dirty="0">
                <a:ln>
                  <a:noFill/>
                </a:ln>
                <a:solidFill>
                  <a:srgbClr val="AAE2CA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seit 2012 </a:t>
            </a:r>
            <a:r>
              <a:rPr kumimoji="0" lang="de-DE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an der Landesinitiative</a:t>
            </a:r>
            <a:br>
              <a:rPr kumimoji="0" lang="de-DE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</a:br>
            <a:br>
              <a:rPr kumimoji="0" lang="de-DE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</a:br>
            <a:r>
              <a:rPr kumimoji="0" lang="de-DE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„</a:t>
            </a:r>
            <a:r>
              <a:rPr kumimoji="0" lang="de-DE" sz="26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Kein Abschluss ohne Anschluss- Übergang Schule-Beruf in NRW“ (</a:t>
            </a:r>
            <a:r>
              <a:rPr kumimoji="0" lang="de-DE" sz="2600" b="1" i="0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KAoA</a:t>
            </a:r>
            <a:r>
              <a:rPr kumimoji="0" lang="de-DE" sz="26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) teil.</a:t>
            </a:r>
            <a:br>
              <a:rPr kumimoji="0" lang="de-DE" sz="26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</a:br>
            <a:br>
              <a:rPr kumimoji="0" lang="de-DE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</a:br>
            <a:r>
              <a:rPr kumimoji="0" lang="de-DE" altLang="de-DE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/>
              </a:rPr>
              <a:t>Ziel ist ein einheitliches und effizientes Übergangssystem von Schule in Ausbildung, Studium und Beruf zu schaffen.</a:t>
            </a:r>
            <a:br>
              <a:rPr kumimoji="0" lang="de-DE" altLang="de-DE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/>
              </a:rPr>
            </a:br>
            <a:br>
              <a:rPr kumimoji="0" lang="de-DE" sz="2600" b="1" i="0" u="none" strike="noStrike" kern="0" cap="none" spc="0" normalizeH="0" baseline="0" noProof="0" dirty="0">
                <a:ln>
                  <a:noFill/>
                </a:ln>
                <a:solidFill>
                  <a:srgbClr val="AAE2CA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9348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spect="1" noChangeArrowheads="1" noTextEdit="1"/>
          </p:cNvSpPr>
          <p:nvPr/>
        </p:nvSpPr>
        <p:spPr bwMode="auto">
          <a:xfrm>
            <a:off x="304800" y="434975"/>
            <a:ext cx="8612188" cy="604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1" name="AutoShape 2"/>
          <p:cNvSpPr>
            <a:spLocks noChangeAspect="1" noChangeArrowheads="1" noTextEdit="1"/>
          </p:cNvSpPr>
          <p:nvPr/>
        </p:nvSpPr>
        <p:spPr bwMode="auto">
          <a:xfrm>
            <a:off x="425450" y="476250"/>
            <a:ext cx="8612188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de-DE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103" name="Rectangle 9"/>
          <p:cNvSpPr>
            <a:spLocks noGrp="1" noChangeArrowheads="1"/>
          </p:cNvSpPr>
          <p:nvPr>
            <p:ph type="title"/>
          </p:nvPr>
        </p:nvSpPr>
        <p:spPr>
          <a:xfrm flipV="1">
            <a:off x="-684213" y="5300663"/>
            <a:ext cx="215900" cy="184150"/>
          </a:xfrm>
        </p:spPr>
        <p:txBody>
          <a:bodyPr/>
          <a:lstStyle/>
          <a:p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br>
              <a:rPr lang="de-DE" altLang="de-DE" sz="4000" b="1" u="sng" dirty="0">
                <a:solidFill>
                  <a:schemeClr val="accent2"/>
                </a:solidFill>
              </a:rPr>
            </a:br>
            <a:r>
              <a:rPr lang="de-DE" altLang="de-DE" sz="4000" b="1" u="sng" dirty="0">
                <a:solidFill>
                  <a:schemeClr val="accent2"/>
                </a:solidFill>
              </a:rPr>
              <a:t> </a:t>
            </a:r>
            <a:endParaRPr lang="de-DE" altLang="de-DE" sz="4000" dirty="0"/>
          </a:p>
        </p:txBody>
      </p:sp>
      <p:sp>
        <p:nvSpPr>
          <p:cNvPr id="4105" name="Rechteck 19"/>
          <p:cNvSpPr>
            <a:spLocks noChangeArrowheads="1"/>
          </p:cNvSpPr>
          <p:nvPr/>
        </p:nvSpPr>
        <p:spPr bwMode="auto">
          <a:xfrm>
            <a:off x="390525" y="485797"/>
            <a:ext cx="803514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3200" b="1" u="sng" cap="small" dirty="0">
                <a:solidFill>
                  <a:schemeClr val="accent5">
                    <a:lumMod val="50000"/>
                  </a:schemeClr>
                </a:solidFill>
              </a:rPr>
              <a:t>Erste Standardelemente zur Studien- </a:t>
            </a:r>
          </a:p>
          <a:p>
            <a:pPr algn="ctr">
              <a:defRPr/>
            </a:pPr>
            <a:r>
              <a:rPr lang="de-DE" sz="3200" b="1" u="sng" cap="small" dirty="0">
                <a:solidFill>
                  <a:schemeClr val="accent5">
                    <a:lumMod val="50000"/>
                  </a:schemeClr>
                </a:solidFill>
              </a:rPr>
              <a:t>und Berufsorientierung in NRW:</a:t>
            </a:r>
            <a:endParaRPr lang="de-DE" sz="3200" u="sng" cap="small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Rechteck 1"/>
          <p:cNvSpPr/>
          <p:nvPr/>
        </p:nvSpPr>
        <p:spPr bwMode="auto">
          <a:xfrm>
            <a:off x="740118" y="3476443"/>
            <a:ext cx="1728192" cy="142455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de-D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Potenzial-analyse</a:t>
            </a:r>
            <a:r>
              <a:rPr kumimoji="0" lang="de-DE" sz="1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de-DE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in der Klasse 8</a:t>
            </a: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Rechteck 2"/>
          <p:cNvSpPr/>
          <p:nvPr/>
        </p:nvSpPr>
        <p:spPr bwMode="auto">
          <a:xfrm>
            <a:off x="3477331" y="2878065"/>
            <a:ext cx="1872208" cy="144016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de-DE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de-D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Berufsfeld-</a:t>
            </a: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de-D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erkundungs-tage </a:t>
            </a:r>
            <a:r>
              <a:rPr kumimoji="0" 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in der Klasse 8</a:t>
            </a:r>
          </a:p>
        </p:txBody>
      </p:sp>
      <p:sp>
        <p:nvSpPr>
          <p:cNvPr id="4" name="Rechteck 3"/>
          <p:cNvSpPr/>
          <p:nvPr/>
        </p:nvSpPr>
        <p:spPr bwMode="auto">
          <a:xfrm>
            <a:off x="6444208" y="1803025"/>
            <a:ext cx="1771104" cy="144016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de-DE" sz="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de-D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Betriebs-praktikum</a:t>
            </a:r>
            <a:r>
              <a:rPr kumimoji="0" lang="de-DE" sz="1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de-DE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in der Klasse 9 </a:t>
            </a:r>
            <a:r>
              <a:rPr lang="de-DE" dirty="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 und/oder 10</a:t>
            </a: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Pfeil nach rechts 4"/>
          <p:cNvSpPr/>
          <p:nvPr/>
        </p:nvSpPr>
        <p:spPr bwMode="auto">
          <a:xfrm rot="19637608">
            <a:off x="2557333" y="3590426"/>
            <a:ext cx="723652" cy="484632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Rechteck 6"/>
          <p:cNvSpPr/>
          <p:nvPr/>
        </p:nvSpPr>
        <p:spPr bwMode="auto">
          <a:xfrm>
            <a:off x="809017" y="5936411"/>
            <a:ext cx="7603753" cy="61486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de-DE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Dokumentation in einem Berufswahlpass ab der Klasse 8</a:t>
            </a: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7" name="Pfeil nach rechts 16"/>
          <p:cNvSpPr/>
          <p:nvPr/>
        </p:nvSpPr>
        <p:spPr bwMode="auto">
          <a:xfrm rot="19637608">
            <a:off x="5581669" y="2657313"/>
            <a:ext cx="723652" cy="484632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Rechteck 11"/>
          <p:cNvSpPr/>
          <p:nvPr/>
        </p:nvSpPr>
        <p:spPr bwMode="auto">
          <a:xfrm>
            <a:off x="809016" y="5235473"/>
            <a:ext cx="7603753" cy="61486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de-DE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Beratung durch Lehrkräfte</a:t>
            </a:r>
            <a:r>
              <a:rPr kumimoji="0" lang="de-DE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 und die Berufsberatung der Bundesagentur</a:t>
            </a: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9486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01638" y="1844824"/>
            <a:ext cx="8583612" cy="4608512"/>
          </a:xfrm>
        </p:spPr>
        <p:txBody>
          <a:bodyPr/>
          <a:lstStyle/>
          <a:p>
            <a:pPr marL="354013" indent="-354013" eaLnBrk="1" hangingPunct="1">
              <a:buFont typeface="Wingdings" panose="05000000000000000000" pitchFamily="2" charset="2"/>
              <a:buChar char="§"/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de-DE" altLang="de-DE" sz="1000" dirty="0"/>
          </a:p>
          <a:p>
            <a:pPr marL="914400" lvl="2" indent="0" eaLnBrk="1" hangingPunct="1">
              <a:lnSpc>
                <a:spcPct val="80000"/>
              </a:lnSpc>
              <a:spcBef>
                <a:spcPts val="800"/>
              </a:spcBef>
              <a:tabLst>
                <a:tab pos="534988" algn="l"/>
                <a:tab pos="8191500" algn="l"/>
                <a:tab pos="8640763" algn="l"/>
              </a:tabLst>
            </a:pPr>
            <a:endParaRPr lang="de-DE" altLang="de-DE" i="1" dirty="0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01638" y="116632"/>
            <a:ext cx="8418512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47675" indent="-273050" eaLnBrk="0" hangingPunct="0">
              <a:spcBef>
                <a:spcPts val="8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3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19138" eaLnBrk="0" hangingPunct="0">
              <a:spcBef>
                <a:spcPts val="7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8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 eaLnBrk="0" hangingPunct="0">
              <a:spcBef>
                <a:spcPts val="6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 eaLnBrk="0" hangingPunct="0">
              <a:spcBef>
                <a:spcPts val="5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 eaLnBrk="0" hangingPunct="0">
              <a:spcBef>
                <a:spcPts val="5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de-DE" sz="2800" b="1" u="sng" cap="small" dirty="0">
                <a:solidFill>
                  <a:schemeClr val="accent5">
                    <a:lumMod val="50000"/>
                  </a:schemeClr>
                </a:solidFill>
              </a:rPr>
              <a:t>Berufsorientierungskonzept unserer Schule: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de-DE" sz="3600" b="1" u="sng" cap="small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de-DE" altLang="de-DE" sz="34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566738" y="1052736"/>
            <a:ext cx="8418512" cy="526297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de-DE" sz="2400" b="1" dirty="0">
                <a:solidFill>
                  <a:schemeClr val="tx1"/>
                </a:solidFill>
                <a:latin typeface="Calibri" panose="020F0502020204030204"/>
                <a:ea typeface="Arial Unicode MS"/>
                <a:cs typeface="Arial Unicode MS"/>
              </a:rPr>
              <a:t>Die Berufs- und Studienorientierung hat das Ziel, dass die Jugendlichen zu einer reflektierten Berufs- und Studienwahlentscheidungen kommen und realistische Ausbildungsperspektiven im Anschluss an die allgemeinbildende Schule entwickeln.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400" b="1" dirty="0">
              <a:solidFill>
                <a:schemeClr val="tx1"/>
              </a:solidFill>
              <a:latin typeface="Calibri" panose="020F0502020204030204"/>
              <a:ea typeface="Arial Unicode MS"/>
              <a:cs typeface="Arial Unicode M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de-DE" sz="2400" b="1" dirty="0">
                <a:solidFill>
                  <a:schemeClr val="tx1"/>
                </a:solidFill>
                <a:latin typeface="Calibri" panose="020F0502020204030204"/>
                <a:ea typeface="Arial Unicode MS"/>
                <a:cs typeface="Arial Unicode MS"/>
              </a:rPr>
              <a:t>Schulische Strukturen: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400" b="1" dirty="0">
              <a:solidFill>
                <a:schemeClr val="tx1"/>
              </a:solidFill>
              <a:latin typeface="Calibri" panose="020F0502020204030204"/>
            </a:endParaRP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Arial Unicode MS"/>
                <a:cs typeface="Arial Unicode MS"/>
              </a:rPr>
              <a:t>Schulinternes Curriculum der Berufsorientierung, Studien- und Berufswahlkoordinatoren/innen, Berufsorientierungsbüros</a:t>
            </a: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de-DE" sz="2400" dirty="0">
              <a:solidFill>
                <a:schemeClr val="tx1"/>
              </a:solidFill>
              <a:latin typeface="Calibri" panose="020F0502020204030204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tx1"/>
                </a:solidFill>
                <a:latin typeface="Calibri" panose="020F0502020204030204"/>
                <a:ea typeface="Arial Unicode MS"/>
                <a:cs typeface="Arial Unicode MS"/>
              </a:rPr>
              <a:t>Prozess begleitende Beratung (in der Schule, </a:t>
            </a:r>
            <a:r>
              <a:rPr lang="de-DE" sz="2400">
                <a:solidFill>
                  <a:schemeClr val="tx1"/>
                </a:solidFill>
                <a:latin typeface="Calibri" panose="020F0502020204030204"/>
                <a:ea typeface="Arial Unicode MS"/>
                <a:cs typeface="Arial Unicode MS"/>
              </a:rPr>
              <a:t>seitens der Lehrer, </a:t>
            </a:r>
            <a:r>
              <a:rPr lang="de-DE" sz="2400" dirty="0">
                <a:solidFill>
                  <a:schemeClr val="tx1"/>
                </a:solidFill>
                <a:latin typeface="Calibri" panose="020F0502020204030204"/>
                <a:ea typeface="Arial Unicode MS"/>
                <a:cs typeface="Arial Unicode MS"/>
              </a:rPr>
              <a:t>Berufsberatung, anderer Partner und der Eltern)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400" dirty="0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800274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79512" y="0"/>
            <a:ext cx="8964488" cy="59093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1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de-DE" sz="2800" b="1" u="sng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Die Schule  leistet folgenden Beitrag zur Berufsorientierung</a:t>
            </a:r>
            <a:r>
              <a:rPr lang="de-DE" sz="2800" u="sng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100" u="sng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Berufsorientierung beginnt im Jahrgang 7 mit dem Arbeitsheft „starkeSeiten“ Berufsorientierung)</a:t>
            </a:r>
            <a:endParaRPr lang="de-DE" sz="28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Einstiegsinstrument </a:t>
            </a:r>
            <a:r>
              <a:rPr lang="de-DE" sz="2800" dirty="0" err="1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KAoA</a:t>
            </a:r>
            <a:r>
              <a:rPr lang="de-DE" sz="28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 im 8. Jahrgang</a:t>
            </a:r>
            <a:endParaRPr lang="de-DE" sz="28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drei Berufsfelderkundungstage im 8. Jahrgang</a:t>
            </a:r>
            <a:endParaRPr lang="de-DE" sz="28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Einführung und Nutzung des Portfolioinstrumentes (Berufswahlpass NRW)</a:t>
            </a:r>
            <a:endParaRPr lang="de-DE" sz="28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Dreiwöchiges Praktikum im 9. Jahrgang</a:t>
            </a: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Beratung bei der Ausbildungsplatzsuche  (Arbeitsagentur, Jugendberufshilfe, Berufseinstiegsbegleitung)</a:t>
            </a: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80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Besuch der Rheinbacher </a:t>
            </a:r>
            <a:r>
              <a:rPr lang="de-DE" sz="28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Ausbildungsmesse</a:t>
            </a:r>
            <a:endParaRPr lang="de-DE" sz="28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060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07504" y="116632"/>
            <a:ext cx="903649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de-DE" sz="2800" b="1" u="sng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Sonderaufgaben der Schulen des gemeinsamen Unterrichts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8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Schule ermittelt frühzeitig den sonderpädagogischen Förderbedarf (z.B. Lernen, Geistige Behinderung, Sprache, Körperbehinderung, emotionale u. soziale Entwicklung)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4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zu Vorbereitung auf das Gespräch in der Reha-Beratung ist für jeden Schüler/-innen mit sonderpädagogischem Förderbedarf der Reha- Gesamtbeurteilungsbogen/Anmeldebogen auszufüllen und an die/den zuständige/n Berufsberater/-in auszuhändigen</a:t>
            </a: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sz="24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An das Team für Rehabilitanden und schwerbehinderte Menschen werden Schüler/-innen mit folgenden Förderbedarfen überstellt: geistige Behinderung, Lernbehinderung, Körperbehinderung und Sprachbehinderung </a:t>
            </a:r>
          </a:p>
        </p:txBody>
      </p:sp>
    </p:spTree>
    <p:extLst>
      <p:ext uri="{BB962C8B-B14F-4D97-AF65-F5344CB8AC3E}">
        <p14:creationId xmlns:p14="http://schemas.microsoft.com/office/powerpoint/2010/main" val="288129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79512" y="0"/>
            <a:ext cx="8848111" cy="649408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  </a:t>
            </a:r>
            <a:r>
              <a:rPr lang="de-DE" sz="2800" b="1" u="sng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Aufgaben der Berufsberatung (Bundesagentur für Arbeit)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führt Berufsorientierungsveranstaltungen in der Schule und im  BIZ durch</a:t>
            </a:r>
            <a:endParaRPr lang="de-DE" sz="2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sz="2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führt Elternveranstaltungen durch und beteiligt sich an Elternsprechtagen</a:t>
            </a:r>
            <a:endParaRPr lang="de-DE" sz="2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berät (nach Terminvereinbarung) Schülerinnen und Schüler in einem individuellen Einzelgespräch in der Agentur für Arbeit oder in der Schule (Schulsprechstunden)</a:t>
            </a:r>
            <a:endParaRPr lang="de-DE" sz="2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vermittelt Ausbildungsstellen und berät über die aktuelle Situation auf dem Arbeits- und Ausbildungsmarkt</a:t>
            </a:r>
            <a:endParaRPr lang="de-DE" sz="2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sz="2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veranlasst bei Bedarf die Einschaltung von Fachdiensten (Berufspsychologischer Service, Ärztlicher Dienst)</a:t>
            </a:r>
            <a:endParaRPr lang="de-DE" sz="2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sz="2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berät Schülerinnen und Schüler im Übergang zu ausbildungsfördernden Maßnahmen und Fördermöglichkeiten</a:t>
            </a:r>
            <a:endParaRPr lang="de-DE" sz="2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257175" indent="-257175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019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07505" y="188640"/>
            <a:ext cx="8976230" cy="600164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de-DE" sz="2400" b="1" u="sng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Einbindung/Beteiligung der Eltern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4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Konkret wird vereinbart: 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4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Teilnahme an Elternabenden</a:t>
            </a: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sz="24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Angebote der Berufsberatung (Einzelberatung, Unterstützung bei der Ausbildungsstellensuche, finanzielle Unterstützung)</a:t>
            </a: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sz="24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Orientierungshilfen (Infoveranstaltungen in der Agentur, BIZ, Messen der Agentur)</a:t>
            </a: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sz="24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Anbieten von Eignungstests (Broschüren, Unterstützung durch die Fachdienste der Agentur)</a:t>
            </a:r>
          </a:p>
          <a:p>
            <a:pPr marL="342900" indent="-342900" defTabSz="68580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sz="2400" dirty="0">
              <a:latin typeface="Calibri" panose="020F0502020204030204"/>
              <a:ea typeface="+mn-ea"/>
              <a:cs typeface="Calibri"/>
            </a:endParaRPr>
          </a:p>
          <a:p>
            <a:pPr marL="342900" indent="-342900" defTabSz="68580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/>
                </a:solidFill>
                <a:latin typeface="Calibri" panose="020F0502020204030204"/>
                <a:ea typeface="+mn-ea"/>
                <a:cs typeface="Calibri"/>
              </a:rPr>
              <a:t>Besuch von Ausbildungsbörsen</a:t>
            </a:r>
          </a:p>
        </p:txBody>
      </p:sp>
    </p:spTree>
    <p:extLst>
      <p:ext uri="{BB962C8B-B14F-4D97-AF65-F5344CB8AC3E}">
        <p14:creationId xmlns:p14="http://schemas.microsoft.com/office/powerpoint/2010/main" val="220331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95536" y="188640"/>
            <a:ext cx="8934104" cy="784830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de-DE" sz="2100" b="1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  </a:t>
            </a:r>
            <a:r>
              <a:rPr lang="de-DE" sz="2100" b="1" u="sng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Zusammenarbeit mit Dritten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1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de-DE" sz="21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Die Arbeit von Dritten (z.B. Arbeitgebern, Krankenkassen) wird </a:t>
            </a:r>
            <a:endParaRPr lang="de-DE" sz="21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de-DE" sz="21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durch den/die Studien- und Berufswahlkoordinatoren/-in  koordiniert.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1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de-DE" sz="21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Folgende Akteure sind mit folgenden Aktivitäten/Angeboten in den 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de-DE" sz="21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jeweiligen Jahrgangsstufen/ Klassen vertreten: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1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1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Arbeitgeber (z.B. FA. Sarstedt und </a:t>
            </a:r>
            <a:r>
              <a:rPr lang="de-DE" sz="2100" dirty="0" err="1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Hündgen</a:t>
            </a:r>
            <a:r>
              <a:rPr lang="de-DE" sz="21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) bieten </a:t>
            </a:r>
            <a:r>
              <a:rPr lang="de-DE" sz="2100" dirty="0">
                <a:solidFill>
                  <a:schemeClr val="tx1"/>
                </a:solidFill>
                <a:latin typeface="Calibri" panose="020F0502020204030204"/>
                <a:ea typeface="Arial Unicode MS"/>
                <a:cs typeface="+mn-cs"/>
              </a:rPr>
              <a:t>Betriebserkundungen</a:t>
            </a:r>
            <a:endParaRPr lang="de-DE" dirty="0">
              <a:solidFill>
                <a:schemeClr val="tx1"/>
              </a:solidFill>
            </a:endParaRPr>
          </a:p>
          <a:p>
            <a:pPr defTabSz="6858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de-DE" sz="2100" dirty="0">
                <a:solidFill>
                  <a:schemeClr val="tx1"/>
                </a:solidFill>
                <a:latin typeface="Calibri" panose="020F0502020204030204"/>
                <a:ea typeface="Arial Unicode MS"/>
                <a:cs typeface="+mn-cs"/>
              </a:rPr>
              <a:t>     (BFE/Praktika für Lehrer und Schüler/</a:t>
            </a:r>
            <a:r>
              <a:rPr lang="de-DE" sz="2100" dirty="0" err="1">
                <a:solidFill>
                  <a:schemeClr val="tx1"/>
                </a:solidFill>
                <a:latin typeface="Calibri" panose="020F0502020204030204"/>
                <a:ea typeface="Arial Unicode MS"/>
                <a:cs typeface="+mn-cs"/>
              </a:rPr>
              <a:t>girl´s</a:t>
            </a:r>
            <a:r>
              <a:rPr lang="de-DE" sz="2100" dirty="0">
                <a:solidFill>
                  <a:schemeClr val="tx1"/>
                </a:solidFill>
                <a:latin typeface="Calibri" panose="020F0502020204030204"/>
                <a:ea typeface="Arial Unicode MS"/>
                <a:cs typeface="+mn-cs"/>
              </a:rPr>
              <a:t> and </a:t>
            </a:r>
            <a:r>
              <a:rPr lang="de-DE" sz="2100" dirty="0" err="1">
                <a:solidFill>
                  <a:schemeClr val="tx1"/>
                </a:solidFill>
                <a:latin typeface="Calibri" panose="020F0502020204030204"/>
                <a:ea typeface="Arial Unicode MS"/>
                <a:cs typeface="+mn-cs"/>
              </a:rPr>
              <a:t>boy`s</a:t>
            </a:r>
            <a:r>
              <a:rPr lang="de-DE" sz="2100" dirty="0">
                <a:solidFill>
                  <a:schemeClr val="tx1"/>
                </a:solidFill>
                <a:latin typeface="Calibri" panose="020F0502020204030204"/>
                <a:ea typeface="Arial Unicode MS"/>
                <a:cs typeface="+mn-cs"/>
              </a:rPr>
              <a:t> </a:t>
            </a:r>
            <a:r>
              <a:rPr lang="de-DE" sz="2100" dirty="0" err="1">
                <a:solidFill>
                  <a:schemeClr val="tx1"/>
                </a:solidFill>
                <a:latin typeface="Calibri" panose="020F0502020204030204"/>
                <a:ea typeface="Arial Unicode MS"/>
                <a:cs typeface="+mn-cs"/>
              </a:rPr>
              <a:t>day</a:t>
            </a:r>
            <a:r>
              <a:rPr lang="de-DE" sz="2100" dirty="0">
                <a:solidFill>
                  <a:schemeClr val="tx1"/>
                </a:solidFill>
                <a:latin typeface="Calibri" panose="020F0502020204030204"/>
                <a:ea typeface="Arial Unicode MS"/>
                <a:cs typeface="+mn-cs"/>
              </a:rPr>
              <a:t>/Langzeitpraktika) </a:t>
            </a:r>
            <a:endParaRPr lang="de-DE">
              <a:solidFill>
                <a:schemeClr val="tx1"/>
              </a:solidFill>
            </a:endParaRPr>
          </a:p>
          <a:p>
            <a:pPr lvl="0"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100" dirty="0">
              <a:solidFill>
                <a:schemeClr val="tx1"/>
              </a:solidFill>
              <a:latin typeface="Calibri" panose="020F0502020204030204"/>
              <a:cs typeface="Calibri"/>
            </a:endParaRPr>
          </a:p>
          <a:p>
            <a:pPr marL="342900" lvl="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100" dirty="0">
                <a:solidFill>
                  <a:schemeClr val="tx1"/>
                </a:solidFill>
                <a:latin typeface="Calibri" panose="020F0502020204030204"/>
                <a:ea typeface="Arial Unicode MS"/>
                <a:cs typeface="+mn-cs"/>
              </a:rPr>
              <a:t>Experten in Schule und Unterricht (Vorstellung von Betrieb und Ausbildungsberufen/Gemeinsame fachpraktische Unterrichtseinheiten in Betrieb und Schule /Bewerbungstraining/Vorstellungsgespräche)</a:t>
            </a:r>
            <a:endParaRPr lang="de-DE" sz="2100" dirty="0">
              <a:solidFill>
                <a:schemeClr val="tx1"/>
              </a:solidFill>
              <a:latin typeface="Calibri" panose="020F0502020204030204"/>
              <a:ea typeface="Arial Unicode MS"/>
              <a:cs typeface="Calibri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sz="2100" dirty="0">
              <a:solidFill>
                <a:schemeClr val="tx1"/>
              </a:solidFill>
              <a:latin typeface="Calibri" panose="020F0502020204030204"/>
              <a:cs typeface="Calibri"/>
            </a:endParaRPr>
          </a:p>
          <a:p>
            <a:pPr marL="342900" lvl="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100" dirty="0">
                <a:solidFill>
                  <a:schemeClr val="tx1"/>
                </a:solidFill>
                <a:latin typeface="Calibri" panose="020F0502020204030204"/>
                <a:ea typeface="Arial Unicode MS"/>
                <a:cs typeface="+mn-cs"/>
              </a:rPr>
              <a:t>Ausstellung (gemeinsam erzeugte Werkstücke/Firmenexponate)</a:t>
            </a:r>
            <a:endParaRPr lang="de-DE" sz="2100">
              <a:solidFill>
                <a:schemeClr val="tx1"/>
              </a:solidFill>
              <a:latin typeface="Calibri" panose="020F0502020204030204"/>
              <a:ea typeface="Arial Unicode MS"/>
              <a:cs typeface="Calibri"/>
            </a:endParaRPr>
          </a:p>
          <a:p>
            <a:pPr marL="342900" indent="-342900" defTabSz="68580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sz="2100" dirty="0">
              <a:solidFill>
                <a:schemeClr val="tx1"/>
              </a:solidFill>
              <a:latin typeface="Calibri" panose="020F0502020204030204"/>
              <a:ea typeface="Arial Unicode MS"/>
              <a:cs typeface="Calibri"/>
            </a:endParaRPr>
          </a:p>
          <a:p>
            <a:pPr marL="342900" indent="-342900" defTabSz="68580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100" dirty="0">
                <a:solidFill>
                  <a:schemeClr val="tx1"/>
                </a:solidFill>
                <a:latin typeface="Calibri" panose="020F0502020204030204"/>
                <a:ea typeface="Arial Unicode MS"/>
                <a:cs typeface="Calibri"/>
              </a:rPr>
              <a:t>Bewerbungstraining (Arbeitsagentur, Fa. Sarstedt und </a:t>
            </a:r>
            <a:r>
              <a:rPr lang="de-DE" sz="2100" dirty="0" err="1">
                <a:solidFill>
                  <a:schemeClr val="tx1"/>
                </a:solidFill>
                <a:latin typeface="Calibri" panose="020F0502020204030204"/>
                <a:ea typeface="Arial Unicode MS"/>
                <a:cs typeface="Calibri"/>
              </a:rPr>
              <a:t>Canusa</a:t>
            </a:r>
            <a:r>
              <a:rPr lang="de-DE" sz="2100" dirty="0">
                <a:solidFill>
                  <a:schemeClr val="tx1"/>
                </a:solidFill>
                <a:latin typeface="Calibri" panose="020F0502020204030204"/>
                <a:ea typeface="Arial Unicode MS"/>
                <a:cs typeface="Calibri"/>
              </a:rPr>
              <a:t>, AOK)</a:t>
            </a:r>
          </a:p>
          <a:p>
            <a:pPr defTabSz="685800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100" dirty="0">
              <a:solidFill>
                <a:schemeClr val="tx1"/>
              </a:solidFill>
              <a:latin typeface="Calibri" panose="020F0502020204030204"/>
              <a:ea typeface="Arial Unicode MS"/>
              <a:cs typeface="Calibri"/>
            </a:endParaRPr>
          </a:p>
          <a:p>
            <a:pPr marL="342900" indent="-342900" defTabSz="68580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de-DE" sz="2100" dirty="0">
                <a:solidFill>
                  <a:schemeClr val="tx1"/>
                </a:solidFill>
                <a:latin typeface="Calibri" panose="020F0502020204030204"/>
                <a:ea typeface="Arial Unicode MS"/>
                <a:cs typeface="Calibri"/>
              </a:rPr>
              <a:t>MINT-Projekte (Glasfachschule Rheinbach)</a:t>
            </a:r>
            <a:endParaRPr lang="de-DE" sz="2100" dirty="0">
              <a:solidFill>
                <a:schemeClr val="tx1"/>
              </a:solidFill>
              <a:latin typeface="Calibri" panose="020F0502020204030204"/>
              <a:cs typeface="Calibri"/>
            </a:endParaRPr>
          </a:p>
          <a:p>
            <a:pPr lvl="0"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100" dirty="0">
              <a:solidFill>
                <a:schemeClr val="tx1"/>
              </a:solidFill>
              <a:latin typeface="Calibri" panose="020F0502020204030204"/>
              <a:cs typeface="Calibri"/>
            </a:endParaRPr>
          </a:p>
          <a:p>
            <a:pPr marL="342900" lvl="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sz="2100" dirty="0">
              <a:solidFill>
                <a:schemeClr val="tx1"/>
              </a:solidFill>
              <a:latin typeface="Calibri" panose="020F0502020204030204"/>
              <a:cs typeface="Calibri"/>
            </a:endParaRP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sz="2100" dirty="0">
              <a:solidFill>
                <a:prstClr val="black"/>
              </a:solidFill>
              <a:latin typeface="Calibri" panose="020F0502020204030204"/>
              <a:cs typeface="Calibri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de-DE" sz="2100" dirty="0">
              <a:solidFill>
                <a:prstClr val="black"/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3031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3332776"/>
            <a:ext cx="8135938" cy="2832528"/>
          </a:xfrm>
        </p:spPr>
        <p:txBody>
          <a:bodyPr/>
          <a:lstStyle/>
          <a:p>
            <a:pPr marL="354013" indent="-354013" eaLnBrk="1" hangingPunct="1">
              <a:buFont typeface="Wingdings" panose="05000000000000000000" pitchFamily="2" charset="2"/>
              <a:buChar char="§"/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de-DE" altLang="de-DE" sz="2800" dirty="0"/>
              <a:t>Basis für den Start in die Studien- und Berufsorientierung </a:t>
            </a:r>
          </a:p>
          <a:p>
            <a:pPr marL="354013" indent="-354013" eaLnBrk="1" hangingPunct="1">
              <a:buFont typeface="Wingdings" panose="05000000000000000000" pitchFamily="2" charset="2"/>
              <a:buChar char="§"/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de-DE" altLang="de-DE" sz="2800" dirty="0"/>
              <a:t>Verfahren zur Feststellung von Stärken und Interessen </a:t>
            </a:r>
          </a:p>
          <a:p>
            <a:pPr marL="354013" indent="-354013" eaLnBrk="1" hangingPunct="1">
              <a:buFont typeface="Wingdings" panose="05000000000000000000" pitchFamily="2" charset="2"/>
              <a:buChar char="§"/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de-DE" altLang="de-DE" sz="2800" dirty="0"/>
              <a:t>Grundlage für die individuelle Förderung und Beratung der Jugendlichen in der Schule</a:t>
            </a:r>
          </a:p>
          <a:p>
            <a:pPr marL="914400" lvl="2" indent="0" eaLnBrk="1" hangingPunct="1">
              <a:lnSpc>
                <a:spcPct val="80000"/>
              </a:lnSpc>
              <a:spcBef>
                <a:spcPts val="800"/>
              </a:spcBef>
              <a:tabLst>
                <a:tab pos="534988" algn="l"/>
                <a:tab pos="8191500" algn="l"/>
                <a:tab pos="8640763" algn="l"/>
              </a:tabLst>
            </a:pPr>
            <a:endParaRPr lang="de-DE" altLang="de-DE" sz="2000" dirty="0"/>
          </a:p>
          <a:p>
            <a:pPr marL="914400" lvl="2" indent="0" eaLnBrk="1" hangingPunct="1">
              <a:lnSpc>
                <a:spcPct val="80000"/>
              </a:lnSpc>
              <a:spcBef>
                <a:spcPts val="800"/>
              </a:spcBef>
              <a:buFont typeface="Wingdings" pitchFamily="2" charset="2"/>
              <a:buChar char="Ø"/>
              <a:tabLst>
                <a:tab pos="534988" algn="l"/>
                <a:tab pos="8191500" algn="l"/>
                <a:tab pos="8640763" algn="l"/>
              </a:tabLst>
            </a:pPr>
            <a:endParaRPr lang="de-DE" altLang="de-DE" sz="2000" dirty="0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01638" y="476672"/>
            <a:ext cx="8418512" cy="83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47675" indent="-273050" eaLnBrk="0" hangingPunct="0">
              <a:spcBef>
                <a:spcPts val="8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3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19138" eaLnBrk="0" hangingPunct="0">
              <a:spcBef>
                <a:spcPts val="7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8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 eaLnBrk="0" hangingPunct="0">
              <a:spcBef>
                <a:spcPts val="6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 eaLnBrk="0" hangingPunct="0">
              <a:spcBef>
                <a:spcPts val="5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 eaLnBrk="0" hangingPunct="0">
              <a:spcBef>
                <a:spcPts val="5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de-DE" altLang="de-DE" sz="3400" b="1" u="sng" dirty="0">
                <a:solidFill>
                  <a:schemeClr val="accent5">
                    <a:lumMod val="50000"/>
                  </a:schemeClr>
                </a:solidFill>
              </a:rPr>
              <a:t>Einstiegsinstrument </a:t>
            </a:r>
            <a:r>
              <a:rPr lang="de-DE" altLang="de-DE" sz="3400" b="1" u="sng" dirty="0" err="1">
                <a:solidFill>
                  <a:schemeClr val="accent5">
                    <a:lumMod val="50000"/>
                  </a:schemeClr>
                </a:solidFill>
              </a:rPr>
              <a:t>KAoA</a:t>
            </a:r>
            <a:endParaRPr lang="de-DE" altLang="de-DE" sz="34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 descr="Präsentation-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07726"/>
            <a:ext cx="1295673" cy="202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Gruppenarbeit-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07726"/>
            <a:ext cx="2592288" cy="202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77838" y="1052513"/>
            <a:ext cx="7632700" cy="4968875"/>
          </a:xfrm>
        </p:spPr>
        <p:txBody>
          <a:bodyPr/>
          <a:lstStyle/>
          <a:p>
            <a:pPr marL="801688" indent="-801688" eaLnBrk="1" hangingPunct="1">
              <a:lnSpc>
                <a:spcPct val="80000"/>
              </a:lnSpc>
              <a:buFont typeface="Wingdings" pitchFamily="2" charset="2"/>
              <a:buNone/>
              <a:tabLst>
                <a:tab pos="801688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de-DE" altLang="de-DE" sz="2600" dirty="0"/>
              <a:t>	</a:t>
            </a:r>
            <a:endParaRPr lang="de-DE" altLang="de-DE" sz="1400" dirty="0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179512" y="549275"/>
            <a:ext cx="8805738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47675" indent="-84138" eaLnBrk="0" hangingPunct="0">
              <a:spcBef>
                <a:spcPts val="8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3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19138" eaLnBrk="0" hangingPunct="0">
              <a:spcBef>
                <a:spcPts val="7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8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 eaLnBrk="0" hangingPunct="0">
              <a:spcBef>
                <a:spcPts val="6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 eaLnBrk="0" hangingPunct="0">
              <a:spcBef>
                <a:spcPts val="5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 eaLnBrk="0" hangingPunct="0">
              <a:spcBef>
                <a:spcPts val="5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de-DE" b="1" u="sng" cap="small" dirty="0">
                <a:solidFill>
                  <a:schemeClr val="accent5">
                    <a:lumMod val="50000"/>
                  </a:schemeClr>
                </a:solidFill>
              </a:rPr>
              <a:t>Berufsfelderkundung</a:t>
            </a:r>
            <a:endParaRPr lang="de-DE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4343" name="Picture 35" descr="Ärzte,Berufe,Chirurgen,Fotos,Frauen,Gesundheit,Gesundheitswesen,Jobs,Krankenhäuser,Krankenschwestern,Leute bei der Arbeit,Männer,Medizin,OP-Mundschutz,Personen,Röntgenstrahlen,Stethoskope,Sträucher,Uniform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271655"/>
            <a:ext cx="151130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25" descr="Berufe,Brandbekämpfung,Feuerwehrautos,Feuerwehrleute,Fotos,Jobs,Leute bei der Arbeit,Männer,Person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653" y="1273242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29" descr="Berufe,Freizeit,Gesundheit,Gesundheitswesen,Hinlegen,holistisch,Jobs,Legen,Leute bei der Arbeit,Männer,Massagen,Massagentherapeuten,Massagentherapie,Massagetisch,Massagetische,Masseure,Massieren,Personen,Photographi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268413"/>
            <a:ext cx="1512888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31" descr="Berufe,Bewegungen,Fotos,Gewehre,Jobs,Leute bei der Arbeit,Männer,Personen,Sicherheiten,Sicherheitsbedienstete,Uniformen,Wachpersonal,Waffe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180" y="1270000"/>
            <a:ext cx="1512888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33" descr="Arbeitsplätze,Ausdrücke,Berufe,Büros,Fotos,Geschäft,Geschäfte,Geschäftsleute,Gesten,Grüße,Lächeln,Lächelnd,Leute bei der Arbeit,Männer,Personen,Visitenkarte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7" y="1270000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301461" y="1994771"/>
            <a:ext cx="8566150" cy="6140142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endParaRPr lang="de-DE" sz="2400" dirty="0">
              <a:solidFill>
                <a:schemeClr val="tx1"/>
              </a:solidFill>
            </a:endParaRPr>
          </a:p>
          <a:p>
            <a:pPr marL="442595" indent="-442595">
              <a:buFont typeface="Wingdings" panose="05000000000000000000" pitchFamily="2" charset="2"/>
              <a:buChar char="§"/>
            </a:pPr>
            <a:endParaRPr lang="de-DE" sz="2600" dirty="0">
              <a:solidFill>
                <a:schemeClr val="tx1"/>
              </a:solidFill>
              <a:latin typeface="+mn-lt"/>
            </a:endParaRPr>
          </a:p>
          <a:p>
            <a:pPr marL="442595" indent="-442595">
              <a:buFont typeface="Wingdings" panose="05000000000000000000" pitchFamily="2" charset="2"/>
              <a:buChar char="§"/>
            </a:pPr>
            <a:endParaRPr lang="de-DE" sz="2600" dirty="0">
              <a:solidFill>
                <a:schemeClr val="tx1"/>
              </a:solidFill>
              <a:latin typeface="+mn-lt"/>
            </a:endParaRPr>
          </a:p>
          <a:p>
            <a:pPr marL="442595" indent="-442595">
              <a:buFont typeface="Wingdings" panose="05000000000000000000" pitchFamily="2" charset="2"/>
              <a:buChar char="§"/>
            </a:pPr>
            <a:r>
              <a:rPr lang="de-DE" sz="2600" dirty="0">
                <a:solidFill>
                  <a:schemeClr val="tx1"/>
                </a:solidFill>
                <a:latin typeface="+mn-lt"/>
              </a:rPr>
              <a:t>Drei Praxistage in unterschiedlichen Berufsfeldern  in Unternehmen/Behörden/Institutionen in der Klasse 8</a:t>
            </a:r>
            <a:endParaRPr lang="de-DE" sz="2600" dirty="0">
              <a:solidFill>
                <a:schemeClr val="tx1"/>
              </a:solidFill>
              <a:latin typeface="+mn-lt"/>
              <a:ea typeface="Arial Unicode MS"/>
              <a:cs typeface="Arial Unicode MS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600" b="1" dirty="0">
                <a:solidFill>
                  <a:schemeClr val="tx1"/>
                </a:solidFill>
                <a:latin typeface="+mn-lt"/>
                <a:ea typeface="Arial Unicode MS"/>
                <a:cs typeface="Arial Unicode MS"/>
              </a:rPr>
              <a:t>Durchführungstermine der Schule: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600" b="1" dirty="0">
                <a:solidFill>
                  <a:schemeClr val="tx1"/>
                </a:solidFill>
                <a:latin typeface="+mn-lt"/>
                <a:ea typeface="Arial Unicode MS"/>
                <a:cs typeface="Arial Unicode MS"/>
              </a:rPr>
              <a:t>23.4.26, 24.4.26 und 8.7.26</a:t>
            </a:r>
          </a:p>
          <a:p>
            <a:pPr marL="457200" marR="0" lvl="0" indent="-45720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Orientierung an Ergebnissen des Einstiegsinstruments</a:t>
            </a:r>
          </a:p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</a:rPr>
              <a:t>   Entscheidungsgrundlage für die Schulpraktika in </a:t>
            </a:r>
          </a:p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kumimoji="0" lang="de-DE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/>
                <a:cs typeface="Arial Unicode MS"/>
              </a:rPr>
              <a:t>     den Klassen 9 und 10</a:t>
            </a:r>
          </a:p>
          <a:p>
            <a:r>
              <a:rPr lang="de-D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6.4., 27.4. und 12.23.26.4., 27.4. und 12.6.23.</a:t>
            </a:r>
            <a:endParaRPr lang="de-DE" sz="2600" b="1" dirty="0">
              <a:solidFill>
                <a:schemeClr val="tx1"/>
              </a:solidFill>
              <a:latin typeface="+mn-lt"/>
              <a:ea typeface="Arial Unicode MS"/>
              <a:cs typeface="Arial Unicode MS"/>
            </a:endParaRPr>
          </a:p>
          <a:p>
            <a:endParaRPr lang="de-DE" sz="2600" b="1" dirty="0">
              <a:solidFill>
                <a:schemeClr val="tx1"/>
              </a:solidFill>
              <a:latin typeface="+mn-lt"/>
              <a:ea typeface="Arial Unicode MS"/>
              <a:cs typeface="Arial Unicode MS"/>
            </a:endParaRPr>
          </a:p>
          <a:p>
            <a:pPr>
              <a:spcAft>
                <a:spcPts val="600"/>
              </a:spcAft>
            </a:pPr>
            <a:endParaRPr lang="de-DE" sz="26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de-DE" sz="24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426325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539750" y="404813"/>
            <a:ext cx="8218853" cy="603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3200" b="1" u="sng" cap="small" dirty="0">
                <a:solidFill>
                  <a:schemeClr val="accent5">
                    <a:lumMod val="50000"/>
                  </a:schemeClr>
                </a:solidFill>
              </a:rPr>
              <a:t>Wahl des Berufsfelderkundungsplatzes</a:t>
            </a:r>
            <a:endParaRPr lang="de-DE" sz="3200" b="1" u="sng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None/>
              <a:defRPr/>
            </a:pPr>
            <a:endParaRPr lang="de-DE" altLang="de-DE" sz="3400" b="1" u="sng" dirty="0">
              <a:solidFill>
                <a:schemeClr val="accent2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de-DE" altLang="de-DE" sz="2600" dirty="0">
                <a:solidFill>
                  <a:schemeClr val="tx1"/>
                </a:solidFill>
              </a:rPr>
              <a:t>Unterstützung durch Berufsberatung</a:t>
            </a:r>
          </a:p>
          <a:p>
            <a:pPr>
              <a:defRPr/>
            </a:pPr>
            <a:r>
              <a:rPr lang="de-DE" altLang="de-DE" sz="2600" dirty="0">
                <a:solidFill>
                  <a:schemeClr val="tx1"/>
                </a:solidFill>
              </a:rPr>
              <a:t>     und externe Partner der Schule 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de-DE" altLang="de-DE" sz="2600" dirty="0">
                <a:solidFill>
                  <a:schemeClr val="tx1"/>
                </a:solidFill>
              </a:rPr>
              <a:t>Regionales Buchungsportal unter </a:t>
            </a:r>
            <a:r>
              <a:rPr lang="de-DE" altLang="de-DE" sz="2600" b="1" dirty="0">
                <a:solidFill>
                  <a:schemeClr val="tx1"/>
                </a:solidFill>
                <a:hlinkClick r:id="rId3"/>
              </a:rPr>
              <a:t>www.bo-brs.de</a:t>
            </a:r>
            <a:r>
              <a:rPr lang="de-DE" altLang="de-DE" sz="2600" dirty="0">
                <a:solidFill>
                  <a:schemeClr val="tx1"/>
                </a:solidFill>
              </a:rPr>
              <a:t> </a:t>
            </a:r>
          </a:p>
          <a:p>
            <a:pPr>
              <a:defRPr/>
            </a:pPr>
            <a:r>
              <a:rPr lang="de-DE" altLang="de-DE" sz="2600" b="1" dirty="0">
                <a:solidFill>
                  <a:schemeClr val="tx1"/>
                </a:solidFill>
              </a:rPr>
              <a:t>	</a:t>
            </a:r>
          </a:p>
          <a:p>
            <a:pPr>
              <a:defRPr/>
            </a:pPr>
            <a:endParaRPr lang="de-DE" altLang="de-DE" sz="2600" b="1" dirty="0">
              <a:solidFill>
                <a:schemeClr val="tx1"/>
              </a:solidFill>
            </a:endParaRPr>
          </a:p>
          <a:p>
            <a:pPr>
              <a:defRPr/>
            </a:pPr>
            <a:endParaRPr lang="de-DE" altLang="de-DE" sz="34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de-DE" altLang="de-DE" sz="3400" dirty="0">
                <a:solidFill>
                  <a:schemeClr val="tx1"/>
                </a:solidFill>
              </a:rPr>
              <a:t> </a:t>
            </a:r>
          </a:p>
          <a:p>
            <a:pPr>
              <a:defRPr/>
            </a:pPr>
            <a:endParaRPr lang="de-DE" altLang="de-DE" sz="34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endParaRPr lang="de-DE" altLang="de-DE" sz="10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de-DE" altLang="de-DE" sz="2600" dirty="0">
                <a:solidFill>
                  <a:schemeClr val="tx1"/>
                </a:solidFill>
              </a:rPr>
              <a:t>Separate Zustimmung der Eltern/Erziehungs-</a:t>
            </a:r>
          </a:p>
          <a:p>
            <a:pPr>
              <a:defRPr/>
            </a:pPr>
            <a:r>
              <a:rPr lang="de-DE" altLang="de-DE" sz="2600" dirty="0">
                <a:solidFill>
                  <a:schemeClr val="tx1"/>
                </a:solidFill>
              </a:rPr>
              <a:t>	berechtigten zur Nutzung der Schüler-Kerndaten </a:t>
            </a:r>
          </a:p>
          <a:p>
            <a:pPr>
              <a:defRPr/>
            </a:pPr>
            <a:r>
              <a:rPr lang="de-DE" altLang="de-DE" sz="2600" dirty="0">
                <a:solidFill>
                  <a:schemeClr val="tx1"/>
                </a:solidFill>
              </a:rPr>
              <a:t>	erforderlich</a:t>
            </a:r>
            <a:endParaRPr lang="de-DE" altLang="de-DE" sz="3400" dirty="0">
              <a:solidFill>
                <a:schemeClr val="tx1"/>
              </a:solidFill>
            </a:endParaRPr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0" t="9718" r="20187" b="51858"/>
          <a:stretch/>
        </p:blipFill>
        <p:spPr bwMode="auto">
          <a:xfrm>
            <a:off x="1763688" y="2924944"/>
            <a:ext cx="5184576" cy="19442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989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1619102"/>
            <a:ext cx="8135938" cy="5037286"/>
          </a:xfrm>
        </p:spPr>
        <p:txBody>
          <a:bodyPr/>
          <a:lstStyle/>
          <a:p>
            <a:pPr marL="754063" lvl="1" indent="-354013" eaLnBrk="1" hangingPunct="1">
              <a:buFont typeface="Courier New" panose="02070309020205020404" pitchFamily="49" charset="0"/>
              <a:buChar char="o"/>
              <a:tabLst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de-DE" altLang="de-DE" dirty="0"/>
          </a:p>
          <a:p>
            <a:pPr marL="914400" lvl="2" indent="0" eaLnBrk="1" hangingPunct="1">
              <a:lnSpc>
                <a:spcPct val="80000"/>
              </a:lnSpc>
              <a:spcBef>
                <a:spcPts val="800"/>
              </a:spcBef>
              <a:tabLst>
                <a:tab pos="534988" algn="l"/>
                <a:tab pos="8191500" algn="l"/>
                <a:tab pos="8640763" algn="l"/>
              </a:tabLst>
            </a:pPr>
            <a:endParaRPr lang="de-DE" altLang="de-DE" sz="2000" dirty="0"/>
          </a:p>
          <a:p>
            <a:pPr marL="914400" lvl="2" indent="0" eaLnBrk="1" hangingPunct="1">
              <a:lnSpc>
                <a:spcPct val="80000"/>
              </a:lnSpc>
              <a:spcBef>
                <a:spcPts val="800"/>
              </a:spcBef>
              <a:buFont typeface="Wingdings" pitchFamily="2" charset="2"/>
              <a:buChar char="Ø"/>
              <a:tabLst>
                <a:tab pos="534988" algn="l"/>
                <a:tab pos="8191500" algn="l"/>
                <a:tab pos="8640763" algn="l"/>
              </a:tabLst>
            </a:pPr>
            <a:endParaRPr lang="de-DE" altLang="de-DE" sz="2000" dirty="0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539750" y="476672"/>
            <a:ext cx="8280400" cy="83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47675" indent="-273050" eaLnBrk="0" hangingPunct="0">
              <a:spcBef>
                <a:spcPts val="8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3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19138" eaLnBrk="0" hangingPunct="0">
              <a:spcBef>
                <a:spcPts val="7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8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 eaLnBrk="0" hangingPunct="0">
              <a:spcBef>
                <a:spcPts val="6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 eaLnBrk="0" hangingPunct="0">
              <a:spcBef>
                <a:spcPts val="5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 eaLnBrk="0" hangingPunct="0">
              <a:spcBef>
                <a:spcPts val="5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de-DE" sz="3600" b="1" u="sng" cap="small" dirty="0">
                <a:solidFill>
                  <a:schemeClr val="accent5">
                    <a:lumMod val="50000"/>
                  </a:schemeClr>
                </a:solidFill>
              </a:rPr>
              <a:t>Berufswahlpass</a:t>
            </a:r>
            <a:endParaRPr lang="de-DE" altLang="de-DE" sz="34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39750" y="4409301"/>
            <a:ext cx="79926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0" algn="ctr"/>
            <a:r>
              <a:rPr lang="de-DE" sz="2800" dirty="0">
                <a:solidFill>
                  <a:schemeClr val="tx1"/>
                </a:solidFill>
              </a:rPr>
              <a:t>„Portfolioinstrument“ in der Region</a:t>
            </a:r>
          </a:p>
          <a:p>
            <a:pPr marL="0" lvl="2" indent="0" algn="ctr"/>
            <a:r>
              <a:rPr lang="de-DE" sz="2800" dirty="0">
                <a:solidFill>
                  <a:schemeClr val="tx1"/>
                </a:solidFill>
              </a:rPr>
              <a:t>Berufswahlpass NRW </a:t>
            </a:r>
          </a:p>
          <a:p>
            <a:pPr marL="0" lvl="2" indent="0" algn="ctr"/>
            <a:r>
              <a:rPr lang="de-DE" sz="2400" dirty="0">
                <a:solidFill>
                  <a:schemeClr val="tx1"/>
                </a:solidFill>
              </a:rPr>
              <a:t>(auch in Leichter Sprache erhältlich)</a:t>
            </a:r>
          </a:p>
        </p:txBody>
      </p:sp>
      <p:pic>
        <p:nvPicPr>
          <p:cNvPr id="6" name="Picture 2" descr="https://www.schul-welt.de/tl_files/ritterbach/Leseproben/Cover%20BWP%20fuer%20Shop%20369x600%20pi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277" y="1124744"/>
            <a:ext cx="1853346" cy="3013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64343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51520" y="1196752"/>
            <a:ext cx="8640960" cy="4896073"/>
          </a:xfrm>
        </p:spPr>
        <p:txBody>
          <a:bodyPr/>
          <a:lstStyle/>
          <a:p>
            <a:pPr marL="179388" lvl="0" indent="-1588" algn="ctr" eaLnBrk="1" hangingPunct="1">
              <a:tabLst>
                <a:tab pos="539750" algn="l"/>
                <a:tab pos="8191500" algn="l"/>
                <a:tab pos="8640763" algn="l"/>
              </a:tabLst>
            </a:pPr>
            <a:r>
              <a:rPr lang="de-DE" sz="2800" dirty="0">
                <a:solidFill>
                  <a:schemeClr val="tx1"/>
                </a:solidFill>
                <a:sym typeface="Wingdings" pitchFamily="2" charset="2"/>
              </a:rPr>
              <a:t>Weitere Informationen, Termine, Buchungsportal </a:t>
            </a:r>
          </a:p>
          <a:p>
            <a:pPr marL="179388" lvl="0" indent="-1588" algn="ctr" eaLnBrk="1" hangingPunct="1">
              <a:tabLst>
                <a:tab pos="539750" algn="l"/>
                <a:tab pos="8191500" algn="l"/>
                <a:tab pos="8640763" algn="l"/>
              </a:tabLst>
            </a:pPr>
            <a:r>
              <a:rPr lang="de-DE" sz="2800" dirty="0">
                <a:solidFill>
                  <a:schemeClr val="tx1"/>
                </a:solidFill>
                <a:sym typeface="Wingdings" pitchFamily="2" charset="2"/>
              </a:rPr>
              <a:t>für Berufsfelderkundungen, Praktikumsbörse unter</a:t>
            </a:r>
          </a:p>
          <a:p>
            <a:pPr marL="179388" lvl="0" indent="-1588" algn="ctr" eaLnBrk="1" hangingPunct="1">
              <a:tabLst>
                <a:tab pos="539750" algn="l"/>
                <a:tab pos="8191500" algn="l"/>
                <a:tab pos="8640763" algn="l"/>
              </a:tabLst>
            </a:pPr>
            <a:r>
              <a:rPr lang="de-DE" sz="2600" b="1" dirty="0">
                <a:solidFill>
                  <a:schemeClr val="tx1"/>
                </a:solidFill>
                <a:sym typeface="Wingdings" pitchFamily="2" charset="2"/>
              </a:rPr>
              <a:t>www.bo-brs.de</a:t>
            </a:r>
            <a:endParaRPr lang="de-DE" sz="2600" b="1" dirty="0">
              <a:solidFill>
                <a:schemeClr val="tx1"/>
              </a:solidFill>
            </a:endParaRPr>
          </a:p>
          <a:p>
            <a:pPr marL="901700" indent="-363538" eaLnBrk="1" hangingPunct="1">
              <a:buFont typeface="Wingdings" pitchFamily="2" charset="2"/>
              <a:buNone/>
              <a:tabLst>
                <a:tab pos="901700" algn="l"/>
                <a:tab pos="8191500" algn="l"/>
                <a:tab pos="8640763" algn="l"/>
              </a:tabLst>
            </a:pPr>
            <a:endParaRPr lang="de-DE" altLang="de-DE" sz="2400" dirty="0">
              <a:solidFill>
                <a:schemeClr val="tx1"/>
              </a:solidFill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376211" y="232209"/>
            <a:ext cx="8496300" cy="80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47675" indent="-447675" eaLnBrk="0" hangingPunct="0">
              <a:spcBef>
                <a:spcPts val="8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3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19138" eaLnBrk="0" hangingPunct="0">
              <a:spcBef>
                <a:spcPts val="7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8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 eaLnBrk="0" hangingPunct="0">
              <a:spcBef>
                <a:spcPts val="6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 eaLnBrk="0" hangingPunct="0">
              <a:spcBef>
                <a:spcPts val="5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 eaLnBrk="0" hangingPunct="0">
              <a:spcBef>
                <a:spcPts val="500"/>
              </a:spcBef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47675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 sz="20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endParaRPr lang="de-DE" sz="600" b="1" u="sng" cap="small" dirty="0">
              <a:solidFill>
                <a:schemeClr val="accent5">
                  <a:lumMod val="50000"/>
                </a:schemeClr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de-DE" sz="2800" b="1" u="sng" cap="small" dirty="0">
                <a:solidFill>
                  <a:schemeClr val="accent5">
                    <a:lumMod val="50000"/>
                  </a:schemeClr>
                </a:solidFill>
              </a:rPr>
              <a:t>Übergang Schule – Beruf im Rhein-Sieg-Kreis</a:t>
            </a:r>
            <a:endParaRPr lang="de-DE" altLang="de-DE" sz="2800" i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95" y="2861455"/>
            <a:ext cx="5686332" cy="340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spect="1" noChangeArrowheads="1" noTextEdit="1"/>
          </p:cNvSpPr>
          <p:nvPr/>
        </p:nvSpPr>
        <p:spPr bwMode="auto">
          <a:xfrm>
            <a:off x="304800" y="434975"/>
            <a:ext cx="8612188" cy="604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1" name="AutoShape 2"/>
          <p:cNvSpPr>
            <a:spLocks noChangeAspect="1" noChangeArrowheads="1" noTextEdit="1"/>
          </p:cNvSpPr>
          <p:nvPr/>
        </p:nvSpPr>
        <p:spPr bwMode="auto">
          <a:xfrm>
            <a:off x="425450" y="476250"/>
            <a:ext cx="8612188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de-DE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103" name="Rectangle 9"/>
          <p:cNvSpPr>
            <a:spLocks noGrp="1" noChangeArrowheads="1"/>
          </p:cNvSpPr>
          <p:nvPr>
            <p:ph type="title"/>
          </p:nvPr>
        </p:nvSpPr>
        <p:spPr>
          <a:xfrm flipV="1">
            <a:off x="-684213" y="5300663"/>
            <a:ext cx="215900" cy="184150"/>
          </a:xfrm>
        </p:spPr>
        <p:txBody>
          <a:bodyPr/>
          <a:lstStyle/>
          <a:p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b="1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r>
              <a:rPr lang="de-DE" altLang="de-DE" sz="4000" dirty="0"/>
              <a:t> </a:t>
            </a:r>
            <a:br>
              <a:rPr lang="de-DE" altLang="de-DE" sz="4000" dirty="0"/>
            </a:br>
            <a:br>
              <a:rPr lang="de-DE" altLang="de-DE" sz="4000" b="1" u="sng" dirty="0">
                <a:solidFill>
                  <a:schemeClr val="accent2"/>
                </a:solidFill>
              </a:rPr>
            </a:br>
            <a:r>
              <a:rPr lang="de-DE" altLang="de-DE" sz="4000" b="1" u="sng" dirty="0">
                <a:solidFill>
                  <a:schemeClr val="accent2"/>
                </a:solidFill>
              </a:rPr>
              <a:t> </a:t>
            </a:r>
            <a:endParaRPr lang="de-DE" altLang="de-DE" sz="4000" dirty="0"/>
          </a:p>
        </p:txBody>
      </p:sp>
      <p:sp>
        <p:nvSpPr>
          <p:cNvPr id="8" name="Rechteck 7"/>
          <p:cNvSpPr/>
          <p:nvPr/>
        </p:nvSpPr>
        <p:spPr>
          <a:xfrm>
            <a:off x="306980" y="1500319"/>
            <a:ext cx="858361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de-DE" altLang="de-DE" sz="5000" b="1" u="sng" dirty="0">
                <a:solidFill>
                  <a:schemeClr val="accent5">
                    <a:lumMod val="50000"/>
                  </a:schemeClr>
                </a:solidFill>
              </a:rPr>
              <a:t>Vielen Dank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de-DE" altLang="de-DE" sz="5000" b="1" u="sng" dirty="0">
                <a:solidFill>
                  <a:schemeClr val="accent5">
                    <a:lumMod val="50000"/>
                  </a:schemeClr>
                </a:solidFill>
              </a:rPr>
              <a:t>für Ihre Aufmerksamkeit!</a:t>
            </a:r>
            <a:r>
              <a:rPr lang="de-DE" altLang="de-DE" b="1" u="sng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6" name="Picture 7" descr="\\netapp170\homes\048710\profile\Desktop\Logo KAbo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75" y="4748704"/>
            <a:ext cx="3700286" cy="1424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487508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3FA88E6CCA78346895677776FABCCB7" ma:contentTypeVersion="7" ma:contentTypeDescription="Ein neues Dokument erstellen." ma:contentTypeScope="" ma:versionID="ac8ae18a93bf2010b8491decb8be276e">
  <xsd:schema xmlns:xsd="http://www.w3.org/2001/XMLSchema" xmlns:xs="http://www.w3.org/2001/XMLSchema" xmlns:p="http://schemas.microsoft.com/office/2006/metadata/properties" xmlns:ns2="c6bbff15-a10a-47ca-81b4-426d4206d0cb" targetNamespace="http://schemas.microsoft.com/office/2006/metadata/properties" ma:root="true" ma:fieldsID="c75175043559be09ebcfedf81cc122df" ns2:_="">
    <xsd:import namespace="c6bbff15-a10a-47ca-81b4-426d4206d0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bbff15-a10a-47ca-81b4-426d4206d0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7067E0-0D78-4FF7-9D69-6145C81521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0FA715-CA80-4D59-B0A6-E5C6745C09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bbff15-a10a-47ca-81b4-426d4206d0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4BB1A7E-835D-4706-B688-83AFFEEDC35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957</Words>
  <Application>Microsoft Office PowerPoint</Application>
  <PresentationFormat>Bildschirmpräsentation (4:3)</PresentationFormat>
  <Paragraphs>145</Paragraphs>
  <Slides>15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Times New Roman</vt:lpstr>
      <vt:lpstr>Wingdings</vt:lpstr>
      <vt:lpstr>Standarddesign</vt:lpstr>
      <vt:lpstr>Office Theme</vt:lpstr>
      <vt:lpstr>PowerPoint-Präsentation</vt:lpstr>
      <vt:lpstr>Die Region Bonn/Rhein-Sieg nimmt seit 2012 an der Landesinitiative   „Kein Abschluss ohne Anschluss- Übergang Schule-Beruf in NRW“ (KAoA) teil.  Ziel ist ein einheitliches und effizientes Übergangssystem von Schule in Ausbildung, Studium und Beruf zu schaffen.  </vt:lpstr>
      <vt:lpstr>                                                                                            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                                                                                           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clasen, hans</dc:creator>
  <cp:lastModifiedBy>Andrea Rech</cp:lastModifiedBy>
  <cp:revision>611</cp:revision>
  <cp:lastPrinted>2019-07-29T12:40:24Z</cp:lastPrinted>
  <dcterms:created xsi:type="dcterms:W3CDTF">2009-02-27T14:55:22Z</dcterms:created>
  <dcterms:modified xsi:type="dcterms:W3CDTF">2026-01-20T12:11:02Z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0x010100F3FA88E6CCA78346895677776FABCCB7</vt:lpwstr>
  </property>
  <property fmtid="{D5CDD505-2E9C-101B-9397-08002B2CF9AE}" pid="3" name="_SourceUrl">
    <vt:lpwstr/>
  </property>
  <property fmtid="{D5CDD505-2E9C-101B-9397-08002B2CF9AE}" pid="4" name="_SharedFileIndex">
    <vt:lpwstr/>
  </property>
  <property fmtid="{D5CDD505-2E9C-101B-9397-08002B2CF9AE}" pid="5" name="ComplianceAssetId">
    <vt:lpwstr/>
  </property>
</Properties>
</file>