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8" r:id="rId4"/>
    <p:sldId id="263" r:id="rId5"/>
    <p:sldId id="265" r:id="rId6"/>
    <p:sldId id="266" r:id="rId7"/>
    <p:sldId id="267" r:id="rId8"/>
    <p:sldId id="268" r:id="rId9"/>
    <p:sldId id="269" r:id="rId10"/>
  </p:sldIdLst>
  <p:sldSz cx="12801600" cy="9601200" type="A3"/>
  <p:notesSz cx="6858000" cy="9144000"/>
  <p:defaultTextStyle>
    <a:defPPr>
      <a:defRPr lang="de-DE"/>
    </a:defPPr>
    <a:lvl1pPr marL="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FCCD88E7-2E8E-454D-BB7F-11A2F74C500F}">
          <p14:sldIdLst>
            <p14:sldId id="260"/>
            <p14:sldId id="261"/>
            <p14:sldId id="258"/>
            <p14:sldId id="263"/>
            <p14:sldId id="265"/>
            <p14:sldId id="266"/>
            <p14:sldId id="267"/>
            <p14:sldId id="268"/>
            <p14:sldId id="269"/>
          </p14:sldIdLst>
        </p14:section>
        <p14:section name="Layout" id="{055B843B-0D4C-46E1-A5BD-F820DA90B3D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79" autoAdjust="0"/>
    <p:restoredTop sz="94660"/>
  </p:normalViewPr>
  <p:slideViewPr>
    <p:cSldViewPr snapToGrid="0">
      <p:cViewPr varScale="1">
        <p:scale>
          <a:sx n="72" d="100"/>
          <a:sy n="72" d="100"/>
        </p:scale>
        <p:origin x="10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829454-2883-5453-1981-558BDF3209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10D9123-A9C5-BC17-C07D-9653C1F41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BFAAA3F-3F37-44A5-0AC0-AA2538A22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387-78FE-441F-8B4C-496886309476}" type="datetimeFigureOut">
              <a:rPr lang="de-DE" smtClean="0"/>
              <a:t>03.12.2025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E6649D-974F-4E29-6DE7-8089224C4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5D1FB1-FFDE-DBEC-45E9-C098FF0F7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79D69-2645-44B3-BB60-AE774DACBC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2921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87F6E5-8497-FAC5-F7D1-686D1F89B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00671CB-39CE-75B6-B7FE-ADA2AD6B95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45BC46C-FDA8-0623-5CF5-6E761463A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387-78FE-441F-8B4C-496886309476}" type="datetimeFigureOut">
              <a:rPr lang="de-DE" smtClean="0"/>
              <a:t>03.12.2025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6192CF5-8746-2623-CC68-B78C09E17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A27A9B-5FD1-D8C0-B250-7EFFDB8D2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79D69-2645-44B3-BB60-AE774DACBC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7160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59520F-03ED-E9CD-8109-C4F9A7143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10DD38B-9CA6-40FC-0F1B-44CD22A30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F891CD0-B3F1-9AE2-8530-327B252D9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387-78FE-441F-8B4C-496886309476}" type="datetimeFigureOut">
              <a:rPr lang="de-DE" smtClean="0"/>
              <a:t>03.12.2025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D4B11DA-2A3A-4114-70BA-14AF04075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84E4F4-1B7A-3FB8-C71E-A25291861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79D69-2645-44B3-BB60-AE774DACBC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2309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D814EC-7FC8-CA27-38EE-F630B236D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3C090B-73EF-BFB9-240E-FBC276DECF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7F35191-A30F-457B-5DCC-8B919B319F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6EFD54-8707-CCB6-A075-18A239B80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387-78FE-441F-8B4C-496886309476}" type="datetimeFigureOut">
              <a:rPr lang="de-DE" smtClean="0"/>
              <a:t>03.12.2025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2108007-618A-7626-89C4-BC0EDC201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1D7DECB-FBAD-63D7-ADFD-E13A4691A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79D69-2645-44B3-BB60-AE774DACBC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9980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28AA5F-D93A-E84D-502D-A4486729E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FC0B1CD-A57B-10ED-E692-7ECD4E2DE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E60A1AA-D790-AAD1-AD85-EF4A08034E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9001404-41D6-8894-9E04-91ADDC4E7B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2607A38-5829-D901-8F9A-2085786A87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24515DD-62E5-4164-D143-8EB8620C7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387-78FE-441F-8B4C-496886309476}" type="datetimeFigureOut">
              <a:rPr lang="de-DE" smtClean="0"/>
              <a:t>03.12.2025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1EA2B91-F6A0-6A6E-5156-466A0CEA8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C9AD932-A3EC-4A46-5166-49C03CCE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79D69-2645-44B3-BB60-AE774DACBC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1029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2C5EFE-B9FB-0AB6-D96F-037595E9C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6FC31CD-5BE0-C5D8-243C-2E0D715DE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387-78FE-441F-8B4C-496886309476}" type="datetimeFigureOut">
              <a:rPr lang="de-DE" smtClean="0"/>
              <a:t>03.12.2025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811BD3D-9A11-FE6C-8531-ADC2E6F7D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D119CC8-0E91-FEB9-C70C-80743C78B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79D69-2645-44B3-BB60-AE774DACBC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5063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F73F684-8219-E50E-05C7-8C9CF018A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387-78FE-441F-8B4C-496886309476}" type="datetimeFigureOut">
              <a:rPr lang="de-DE" smtClean="0"/>
              <a:t>03.12.2025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7D4E60F-8B8C-6E63-95F3-C8AF55339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3931EC0-137B-0DE7-C4F6-1DEF25FE8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79D69-2645-44B3-BB60-AE774DACBC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8817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371360-99C9-7183-7226-823A826B9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4AE217D-B797-C73B-2B5B-D21495535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5350E9A-05C7-F8D3-78B2-DD5A170234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0611858-FEF3-30F8-DAAD-31D844F1D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387-78FE-441F-8B4C-496886309476}" type="datetimeFigureOut">
              <a:rPr lang="de-DE" smtClean="0"/>
              <a:t>03.12.2025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8134F03-1964-00F3-7AD3-05919C4EB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A9AD2F0-D9BE-EF3F-103E-FE6FC6167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79D69-2645-44B3-BB60-AE774DACBC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4755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1E4AD6-C8A0-165E-299C-D6A551F3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0C4AB51-CF74-F0E3-14F5-BA2E3DF6E2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7B3D1F1-C789-75FE-8DCC-98EB76748A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E7AEFBE-09D9-26CA-E79E-4AF4ED442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387-78FE-441F-8B4C-496886309476}" type="datetimeFigureOut">
              <a:rPr lang="de-DE" smtClean="0"/>
              <a:t>03.12.2025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DD1DD6B-D876-DFEC-78A0-F8EE04BEF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4A36DE1-FB0D-272D-4DD1-DE1897406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79D69-2645-44B3-BB60-AE774DACBC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5897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B0D019-F9E9-40A1-2406-A06C2A712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89F53D1-3A04-A9BD-91F1-D81212430B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ECBCD01-CEE5-47F4-27F4-8BF03F907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387-78FE-441F-8B4C-496886309476}" type="datetimeFigureOut">
              <a:rPr lang="de-DE" smtClean="0"/>
              <a:t>03.12.2025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FCC1710-B1AF-9D6B-1FE3-1831DE25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FB13F26-9806-D53C-6645-16586E776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79D69-2645-44B3-BB60-AE774DACBC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8201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1C14D96-1C5D-0850-A686-911CD32849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50BFA2C-A94F-6F3A-2822-0F44BAEF5A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A65B2BA-B8D3-7A16-2C12-BDC44D8D3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1F387-78FE-441F-8B4C-496886309476}" type="datetimeFigureOut">
              <a:rPr lang="de-DE" smtClean="0"/>
              <a:t>03.12.2025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6301E70-F279-758F-4BA9-FBE419D36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4B3CA69-F509-453F-BACF-278D21C4B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79D69-2645-44B3-BB60-AE774DACBC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4977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DD3F7F1-EB36-197B-5B5C-41567DD26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26D4E60-85B2-114E-25EC-90F1234EE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D7E04F7-CB97-DA48-6B95-50481875F6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1F387-78FE-441F-8B4C-496886309476}" type="datetimeFigureOut">
              <a:rPr lang="de-DE" smtClean="0"/>
              <a:t>03.12.2025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E091F2-8DA3-1170-6CE9-A04BE787A3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CA3A39-4968-B7ED-FFBC-52EEDF1D6F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79D69-2645-44B3-BB60-AE774DACBC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6960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Im Haus enthält.&#10;&#10;Automatisch generierte Beschreibung mit mittlerer Zuverlässigkeit">
            <a:extLst>
              <a:ext uri="{FF2B5EF4-FFF2-40B4-BE49-F238E27FC236}">
                <a16:creationId xmlns:a16="http://schemas.microsoft.com/office/drawing/2014/main" id="{65E8966C-8D71-B0EA-0C71-F2A9F6EF9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30896" y="-1369504"/>
            <a:ext cx="9088156" cy="12853251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63A71FE2-FF2A-29D7-8F5A-900083CF8416}"/>
              </a:ext>
            </a:extLst>
          </p:cNvPr>
          <p:cNvSpPr txBox="1"/>
          <p:nvPr/>
        </p:nvSpPr>
        <p:spPr>
          <a:xfrm>
            <a:off x="3677631" y="1549101"/>
            <a:ext cx="4733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Chamberi Super Display" panose="020B0604020202020204" pitchFamily="18" charset="0"/>
                <a:cs typeface="Aldhabi" panose="020B0604020202020204" pitchFamily="2" charset="-78"/>
              </a:rPr>
              <a:t>Wall </a:t>
            </a:r>
            <a:r>
              <a:rPr lang="de-DE" sz="2400" dirty="0" err="1">
                <a:latin typeface="Chamberi Super Display" panose="020B0604020202020204" pitchFamily="18" charset="0"/>
                <a:cs typeface="Aldhabi" panose="020B0604020202020204" pitchFamily="2" charset="-78"/>
              </a:rPr>
              <a:t>Of</a:t>
            </a:r>
            <a:r>
              <a:rPr lang="de-DE" sz="2400" dirty="0">
                <a:latin typeface="Chamberi Super Display" panose="020B0604020202020204" pitchFamily="18" charset="0"/>
                <a:cs typeface="Aldhabi" panose="020B0604020202020204" pitchFamily="2" charset="-78"/>
              </a:rPr>
              <a:t> </a:t>
            </a:r>
            <a:r>
              <a:rPr lang="de-DE" sz="2400" dirty="0" err="1">
                <a:latin typeface="Chamberi Super Display" panose="020B0604020202020204" pitchFamily="18" charset="0"/>
                <a:cs typeface="Aldhabi" panose="020B0604020202020204" pitchFamily="2" charset="-78"/>
              </a:rPr>
              <a:t>Fame</a:t>
            </a:r>
            <a:endParaRPr lang="de-DE" sz="2400" dirty="0">
              <a:latin typeface="Chamberi Super Display" panose="020B0604020202020204" pitchFamily="18" charset="0"/>
              <a:cs typeface="Aldhabi" panose="020B0604020202020204" pitchFamily="2" charset="-78"/>
            </a:endParaRPr>
          </a:p>
          <a:p>
            <a:pPr algn="ctr"/>
            <a:r>
              <a:rPr lang="de-DE" sz="4800" b="1" dirty="0">
                <a:latin typeface="Chamberi Super Display" panose="020B0604020202020204" pitchFamily="18" charset="0"/>
                <a:cs typeface="Aldhabi" panose="020B0604020202020204" pitchFamily="2" charset="-78"/>
              </a:rPr>
              <a:t>Sprint</a:t>
            </a:r>
          </a:p>
        </p:txBody>
      </p:sp>
      <p:pic>
        <p:nvPicPr>
          <p:cNvPr id="5" name="Grafik 4" descr="Ein Bild, das Entwurf, Grafiken, Clipart, Zeichnung enthält.&#10;&#10;Automatisch generierte Beschreibung">
            <a:extLst>
              <a:ext uri="{FF2B5EF4-FFF2-40B4-BE49-F238E27FC236}">
                <a16:creationId xmlns:a16="http://schemas.microsoft.com/office/drawing/2014/main" id="{6DA5B15C-E18C-05FC-E1A9-8EA97CFAFC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807" y="902296"/>
            <a:ext cx="2163082" cy="1980754"/>
          </a:xfrm>
          <a:prstGeom prst="rect">
            <a:avLst/>
          </a:prstGeom>
        </p:spPr>
      </p:pic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103AFC4C-7690-E0E2-DC67-9DEC4ADDA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53661"/>
              </p:ext>
            </p:extLst>
          </p:nvPr>
        </p:nvGraphicFramePr>
        <p:xfrm>
          <a:off x="2050388" y="2883050"/>
          <a:ext cx="8961489" cy="570115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037058">
                  <a:extLst>
                    <a:ext uri="{9D8B030D-6E8A-4147-A177-3AD203B41FA5}">
                      <a16:colId xmlns:a16="http://schemas.microsoft.com/office/drawing/2014/main" val="3773924849"/>
                    </a:ext>
                  </a:extLst>
                </a:gridCol>
                <a:gridCol w="2286211">
                  <a:extLst>
                    <a:ext uri="{9D8B030D-6E8A-4147-A177-3AD203B41FA5}">
                      <a16:colId xmlns:a16="http://schemas.microsoft.com/office/drawing/2014/main" val="2731289399"/>
                    </a:ext>
                  </a:extLst>
                </a:gridCol>
                <a:gridCol w="2193444">
                  <a:extLst>
                    <a:ext uri="{9D8B030D-6E8A-4147-A177-3AD203B41FA5}">
                      <a16:colId xmlns:a16="http://schemas.microsoft.com/office/drawing/2014/main" val="2063202909"/>
                    </a:ext>
                  </a:extLst>
                </a:gridCol>
                <a:gridCol w="2444776">
                  <a:extLst>
                    <a:ext uri="{9D8B030D-6E8A-4147-A177-3AD203B41FA5}">
                      <a16:colId xmlns:a16="http://schemas.microsoft.com/office/drawing/2014/main" val="3183136009"/>
                    </a:ext>
                  </a:extLst>
                </a:gridCol>
              </a:tblGrid>
              <a:tr h="2907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1" kern="100" dirty="0">
                          <a:effectLst/>
                        </a:rPr>
                        <a:t>Jungen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1.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2.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3.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817190"/>
                  </a:ext>
                </a:extLst>
              </a:tr>
              <a:tr h="802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10-11 Jahre (50m)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Constantin Pelzer (8,05s)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Mauritz Redemann (8,13s)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2631833"/>
                  </a:ext>
                </a:extLst>
              </a:tr>
              <a:tr h="8284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12-13 Jahre (50m)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Johannes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Pommerich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(7,39s)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Arthur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Kalmykov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(7,4 s)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Salem Sadek, Carl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Freyaldenhofen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(7,5s)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8108603"/>
                  </a:ext>
                </a:extLst>
              </a:tr>
              <a:tr h="8206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14-15 Jahre (100m)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Philipp Alexander Zens (12s)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Lennox Wiegel (12,2s)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Lennard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Völp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(12,38s)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8998441"/>
                  </a:ext>
                </a:extLst>
              </a:tr>
              <a:tr h="9456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16-17 Jahre (100m)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 Krämer (11,45s)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Michael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Golovkov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(12,2s)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Luca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Uselli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(12,3s)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5014004"/>
                  </a:ext>
                </a:extLst>
              </a:tr>
              <a:tr h="11019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18-19 Jahre (100m)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Leon </a:t>
                      </a:r>
                      <a:r>
                        <a:rPr lang="de-DE" sz="18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Wyka</a:t>
                      </a: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(12,37s)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Alexander Seeburg, Robin Schumacher (12,5s)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074394"/>
                  </a:ext>
                </a:extLst>
              </a:tr>
              <a:tr h="6363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20-24 Jahre (100m)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Fabian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Kremmel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Paul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Leßner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(13s)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7243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097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Im Haus enthält.&#10;&#10;Automatisch generierte Beschreibung mit mittlerer Zuverlässigkeit">
            <a:extLst>
              <a:ext uri="{FF2B5EF4-FFF2-40B4-BE49-F238E27FC236}">
                <a16:creationId xmlns:a16="http://schemas.microsoft.com/office/drawing/2014/main" id="{65E8966C-8D71-B0EA-0C71-F2A9F6EF9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30896" y="-1626026"/>
            <a:ext cx="9088156" cy="12853251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63A71FE2-FF2A-29D7-8F5A-900083CF8416}"/>
              </a:ext>
            </a:extLst>
          </p:cNvPr>
          <p:cNvSpPr txBox="1"/>
          <p:nvPr/>
        </p:nvSpPr>
        <p:spPr>
          <a:xfrm>
            <a:off x="3244671" y="1213685"/>
            <a:ext cx="4733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Chamberi Super Display" panose="020B0604020202020204" pitchFamily="18" charset="0"/>
                <a:cs typeface="Aldhabi" panose="020B0604020202020204" pitchFamily="2" charset="-78"/>
              </a:rPr>
              <a:t>Wall </a:t>
            </a:r>
            <a:r>
              <a:rPr lang="de-DE" sz="2400" dirty="0" err="1">
                <a:latin typeface="Chamberi Super Display" panose="020B0604020202020204" pitchFamily="18" charset="0"/>
                <a:cs typeface="Aldhabi" panose="020B0604020202020204" pitchFamily="2" charset="-78"/>
              </a:rPr>
              <a:t>Of</a:t>
            </a:r>
            <a:r>
              <a:rPr lang="de-DE" sz="2400" dirty="0">
                <a:latin typeface="Chamberi Super Display" panose="020B0604020202020204" pitchFamily="18" charset="0"/>
                <a:cs typeface="Aldhabi" panose="020B0604020202020204" pitchFamily="2" charset="-78"/>
              </a:rPr>
              <a:t> </a:t>
            </a:r>
            <a:r>
              <a:rPr lang="de-DE" sz="2400" dirty="0" err="1">
                <a:latin typeface="Chamberi Super Display" panose="020B0604020202020204" pitchFamily="18" charset="0"/>
                <a:cs typeface="Aldhabi" panose="020B0604020202020204" pitchFamily="2" charset="-78"/>
              </a:rPr>
              <a:t>Fame</a:t>
            </a:r>
            <a:endParaRPr lang="de-DE" sz="2400" dirty="0">
              <a:latin typeface="Chamberi Super Display" panose="020B0604020202020204" pitchFamily="18" charset="0"/>
              <a:cs typeface="Aldhabi" panose="020B0604020202020204" pitchFamily="2" charset="-78"/>
            </a:endParaRPr>
          </a:p>
          <a:p>
            <a:pPr algn="ctr"/>
            <a:r>
              <a:rPr lang="de-DE" sz="4800" b="1" dirty="0">
                <a:latin typeface="Chamberi Super Display" panose="020B0604020202020204" pitchFamily="18" charset="0"/>
                <a:cs typeface="Aldhabi" panose="020B0604020202020204" pitchFamily="2" charset="-78"/>
              </a:rPr>
              <a:t>800/3000m Lauf</a:t>
            </a:r>
          </a:p>
        </p:txBody>
      </p:sp>
      <p:pic>
        <p:nvPicPr>
          <p:cNvPr id="5" name="Grafik 4" descr="Ein Bild, das Clipart, Grafiken, Design enthält.&#10;&#10;Automatisch generierte Beschreibung">
            <a:extLst>
              <a:ext uri="{FF2B5EF4-FFF2-40B4-BE49-F238E27FC236}">
                <a16:creationId xmlns:a16="http://schemas.microsoft.com/office/drawing/2014/main" id="{C262C912-8B36-12C7-8D87-F35592FB1B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896" y="785917"/>
            <a:ext cx="2083265" cy="1805772"/>
          </a:xfrm>
          <a:prstGeom prst="rect">
            <a:avLst/>
          </a:prstGeom>
        </p:spPr>
      </p:pic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187F608E-2A20-F370-8EF8-5CEBDCB084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572603"/>
              </p:ext>
            </p:extLst>
          </p:nvPr>
        </p:nvGraphicFramePr>
        <p:xfrm>
          <a:off x="2128542" y="2591689"/>
          <a:ext cx="8852073" cy="531378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180910">
                  <a:extLst>
                    <a:ext uri="{9D8B030D-6E8A-4147-A177-3AD203B41FA5}">
                      <a16:colId xmlns:a16="http://schemas.microsoft.com/office/drawing/2014/main" val="3773924849"/>
                    </a:ext>
                  </a:extLst>
                </a:gridCol>
                <a:gridCol w="2089574">
                  <a:extLst>
                    <a:ext uri="{9D8B030D-6E8A-4147-A177-3AD203B41FA5}">
                      <a16:colId xmlns:a16="http://schemas.microsoft.com/office/drawing/2014/main" val="2731289399"/>
                    </a:ext>
                  </a:extLst>
                </a:gridCol>
                <a:gridCol w="2336388">
                  <a:extLst>
                    <a:ext uri="{9D8B030D-6E8A-4147-A177-3AD203B41FA5}">
                      <a16:colId xmlns:a16="http://schemas.microsoft.com/office/drawing/2014/main" val="2063202909"/>
                    </a:ext>
                  </a:extLst>
                </a:gridCol>
                <a:gridCol w="2245201">
                  <a:extLst>
                    <a:ext uri="{9D8B030D-6E8A-4147-A177-3AD203B41FA5}">
                      <a16:colId xmlns:a16="http://schemas.microsoft.com/office/drawing/2014/main" val="3183136009"/>
                    </a:ext>
                  </a:extLst>
                </a:gridCol>
              </a:tblGrid>
              <a:tr h="2907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1" kern="100" dirty="0">
                          <a:effectLst/>
                        </a:rPr>
                        <a:t>Jungen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1.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2.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3.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817190"/>
                  </a:ext>
                </a:extLst>
              </a:tr>
              <a:tr h="802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10-11 Jahre (800m)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Maurits Redemann (02:36)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Jonathan Vollberg (03:07)</a:t>
                      </a:r>
                      <a:endParaRPr lang="de-DE" sz="1800" kern="100" dirty="0">
                        <a:effectLst/>
                      </a:endParaRPr>
                    </a:p>
                    <a:p>
                      <a:endParaRPr lang="de-DE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Max Offermann (03:20)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2631833"/>
                  </a:ext>
                </a:extLst>
              </a:tr>
              <a:tr h="11446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12-13 Jahre (800m)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v-SE" sz="1800" kern="100" dirty="0">
                          <a:effectLst/>
                        </a:rPr>
                        <a:t>Arthur Kalmykov und Johannes Pommerich (2:40)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Gift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Olaniyan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(2:45)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8108603"/>
                  </a:ext>
                </a:extLst>
              </a:tr>
              <a:tr h="8206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14-15 Jahre (800m)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Philipp Alexander Zens (02:17)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Lennox Wiegel</a:t>
                      </a:r>
                    </a:p>
                    <a:p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(02:19)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Simon Beil (02:20)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8998441"/>
                  </a:ext>
                </a:extLst>
              </a:tr>
              <a:tr h="7482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16-17 Jahre (800m)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Simon Lichtschlag (02:22)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Felix Werth (02:28)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Luca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Uselli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(02:29)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5014004"/>
                  </a:ext>
                </a:extLst>
              </a:tr>
              <a:tr h="8440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18-19 Jahre (3000m)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Maximilian Klein (11:30)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Kevin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Büque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(12:17)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Wadim Dück (12:25)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074394"/>
                  </a:ext>
                </a:extLst>
              </a:tr>
              <a:tr h="6363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20-24 Jahre (3000m)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Fabian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Kremmel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Malte Treder (12:48)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Luca Paul Bong (14:03)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7243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393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Im Haus enthält.&#10;&#10;Automatisch generierte Beschreibung mit mittlerer Zuverlässigkeit">
            <a:extLst>
              <a:ext uri="{FF2B5EF4-FFF2-40B4-BE49-F238E27FC236}">
                <a16:creationId xmlns:a16="http://schemas.microsoft.com/office/drawing/2014/main" id="{65E8966C-8D71-B0EA-0C71-F2A9F6EF9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30896" y="-1626026"/>
            <a:ext cx="9088156" cy="12853251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63A71FE2-FF2A-29D7-8F5A-900083CF8416}"/>
              </a:ext>
            </a:extLst>
          </p:cNvPr>
          <p:cNvSpPr txBox="1"/>
          <p:nvPr/>
        </p:nvSpPr>
        <p:spPr>
          <a:xfrm>
            <a:off x="2650992" y="1396721"/>
            <a:ext cx="59858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Chamberi Super Display" panose="020B0604020202020204" pitchFamily="18" charset="0"/>
                <a:cs typeface="Aldhabi" panose="020B0604020202020204" pitchFamily="2" charset="-78"/>
              </a:rPr>
              <a:t>Wall </a:t>
            </a:r>
            <a:r>
              <a:rPr lang="de-DE" sz="2400" dirty="0" err="1">
                <a:latin typeface="Chamberi Super Display" panose="020B0604020202020204" pitchFamily="18" charset="0"/>
                <a:cs typeface="Aldhabi" panose="020B0604020202020204" pitchFamily="2" charset="-78"/>
              </a:rPr>
              <a:t>Of</a:t>
            </a:r>
            <a:r>
              <a:rPr lang="de-DE" sz="2400" dirty="0">
                <a:latin typeface="Chamberi Super Display" panose="020B0604020202020204" pitchFamily="18" charset="0"/>
                <a:cs typeface="Aldhabi" panose="020B0604020202020204" pitchFamily="2" charset="-78"/>
              </a:rPr>
              <a:t> </a:t>
            </a:r>
            <a:r>
              <a:rPr lang="de-DE" sz="2400" dirty="0" err="1">
                <a:latin typeface="Chamberi Super Display" panose="020B0604020202020204" pitchFamily="18" charset="0"/>
                <a:cs typeface="Aldhabi" panose="020B0604020202020204" pitchFamily="2" charset="-78"/>
              </a:rPr>
              <a:t>Fame</a:t>
            </a:r>
            <a:endParaRPr lang="de-DE" sz="2400" dirty="0">
              <a:latin typeface="Chamberi Super Display" panose="020B0604020202020204" pitchFamily="18" charset="0"/>
              <a:cs typeface="Aldhabi" panose="020B0604020202020204" pitchFamily="2" charset="-78"/>
            </a:endParaRPr>
          </a:p>
          <a:p>
            <a:pPr algn="ctr"/>
            <a:r>
              <a:rPr lang="de-DE" sz="4800" b="1" dirty="0">
                <a:latin typeface="Chamberi Super Display" panose="020B0604020202020204" pitchFamily="18" charset="0"/>
                <a:cs typeface="Aldhabi" panose="020B0604020202020204" pitchFamily="2" charset="-78"/>
              </a:rPr>
              <a:t>Weitwurf</a:t>
            </a:r>
          </a:p>
        </p:txBody>
      </p:sp>
      <p:pic>
        <p:nvPicPr>
          <p:cNvPr id="5" name="Grafik 4" descr="Ein Bild, das Clipart, Entwurf, Grafiken, Kunst enthält.&#10;&#10;Automatisch generierte Beschreibung">
            <a:extLst>
              <a:ext uri="{FF2B5EF4-FFF2-40B4-BE49-F238E27FC236}">
                <a16:creationId xmlns:a16="http://schemas.microsoft.com/office/drawing/2014/main" id="{C8E8296A-1594-AE6F-F934-B2BA79D6F3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157" y="1156446"/>
            <a:ext cx="1585680" cy="1819044"/>
          </a:xfrm>
          <a:prstGeom prst="rect">
            <a:avLst/>
          </a:prstGeom>
        </p:spPr>
      </p:pic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C7FFD4F6-919B-08EE-6CF0-9CDA478F0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740013"/>
              </p:ext>
            </p:extLst>
          </p:nvPr>
        </p:nvGraphicFramePr>
        <p:xfrm>
          <a:off x="2307244" y="3215765"/>
          <a:ext cx="8557846" cy="354215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116123">
                  <a:extLst>
                    <a:ext uri="{9D8B030D-6E8A-4147-A177-3AD203B41FA5}">
                      <a16:colId xmlns:a16="http://schemas.microsoft.com/office/drawing/2014/main" val="3773924849"/>
                    </a:ext>
                  </a:extLst>
                </a:gridCol>
                <a:gridCol w="2023537">
                  <a:extLst>
                    <a:ext uri="{9D8B030D-6E8A-4147-A177-3AD203B41FA5}">
                      <a16:colId xmlns:a16="http://schemas.microsoft.com/office/drawing/2014/main" val="2731289399"/>
                    </a:ext>
                  </a:extLst>
                </a:gridCol>
                <a:gridCol w="2270945">
                  <a:extLst>
                    <a:ext uri="{9D8B030D-6E8A-4147-A177-3AD203B41FA5}">
                      <a16:colId xmlns:a16="http://schemas.microsoft.com/office/drawing/2014/main" val="2063202909"/>
                    </a:ext>
                  </a:extLst>
                </a:gridCol>
                <a:gridCol w="2147241">
                  <a:extLst>
                    <a:ext uri="{9D8B030D-6E8A-4147-A177-3AD203B41FA5}">
                      <a16:colId xmlns:a16="http://schemas.microsoft.com/office/drawing/2014/main" val="3183136009"/>
                    </a:ext>
                  </a:extLst>
                </a:gridCol>
              </a:tblGrid>
              <a:tr h="4106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1" kern="100" dirty="0">
                          <a:effectLst/>
                        </a:rPr>
                        <a:t>Jungen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1.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2.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3.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817190"/>
                  </a:ext>
                </a:extLst>
              </a:tr>
              <a:tr h="914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10-11 Jahre (80g)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00" dirty="0" err="1">
                          <a:effectLst/>
                        </a:rPr>
                        <a:t>Costantin</a:t>
                      </a:r>
                      <a:r>
                        <a:rPr lang="de-DE" sz="1800" kern="100" dirty="0">
                          <a:effectLst/>
                        </a:rPr>
                        <a:t> Pelzer (40,85m)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kern="100" dirty="0">
                          <a:effectLst/>
                        </a:rPr>
                        <a:t>Johannes Conraths (36,1m)</a:t>
                      </a:r>
                      <a:endParaRPr lang="de-DE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00" dirty="0" err="1">
                          <a:effectLst/>
                        </a:rPr>
                        <a:t>Janno</a:t>
                      </a:r>
                      <a:r>
                        <a:rPr lang="de-DE" sz="1800" kern="100" dirty="0">
                          <a:effectLst/>
                        </a:rPr>
                        <a:t> Tobias </a:t>
                      </a:r>
                      <a:r>
                        <a:rPr lang="de-DE" sz="1800" kern="100" dirty="0" err="1">
                          <a:effectLst/>
                        </a:rPr>
                        <a:t>Plück</a:t>
                      </a:r>
                      <a:r>
                        <a:rPr lang="de-DE" sz="1800" kern="100" dirty="0">
                          <a:effectLst/>
                        </a:rPr>
                        <a:t> (34,1m)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2631833"/>
                  </a:ext>
                </a:extLst>
              </a:tr>
              <a:tr h="8468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12-13 Jahre (200g)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Timo </a:t>
                      </a:r>
                      <a:r>
                        <a:rPr lang="de-DE" sz="1800" kern="100" dirty="0" err="1">
                          <a:effectLst/>
                        </a:rPr>
                        <a:t>Fahje</a:t>
                      </a:r>
                      <a:r>
                        <a:rPr lang="de-DE" sz="1800" kern="100" dirty="0">
                          <a:effectLst/>
                        </a:rPr>
                        <a:t> (41m)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Daniel Thrun (39)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Jad Abu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Namos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(38m)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8108603"/>
                  </a:ext>
                </a:extLst>
              </a:tr>
              <a:tr h="630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14-15 Jahre (200g)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Jonah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Flinkerbusch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(58m)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Simon Beil (56m)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Damien Albrecht (52m)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8998441"/>
                  </a:ext>
                </a:extLst>
              </a:tr>
              <a:tr h="3762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16-17 Jahre (200g)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Marli Restle (56,6m)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Philipp Alexander Zens (56,06m)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00" dirty="0">
                          <a:effectLst/>
                        </a:rPr>
                        <a:t>Timo Bartke (54m)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5014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7780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Im Haus enthält.&#10;&#10;Automatisch generierte Beschreibung mit mittlerer Zuverlässigkeit">
            <a:extLst>
              <a:ext uri="{FF2B5EF4-FFF2-40B4-BE49-F238E27FC236}">
                <a16:creationId xmlns:a16="http://schemas.microsoft.com/office/drawing/2014/main" id="{65E8966C-8D71-B0EA-0C71-F2A9F6EF9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30897" y="-1644287"/>
            <a:ext cx="9088156" cy="12853251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63A71FE2-FF2A-29D7-8F5A-900083CF8416}"/>
              </a:ext>
            </a:extLst>
          </p:cNvPr>
          <p:cNvSpPr txBox="1"/>
          <p:nvPr/>
        </p:nvSpPr>
        <p:spPr>
          <a:xfrm>
            <a:off x="3677631" y="1549101"/>
            <a:ext cx="4733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Chamberi Super Display" panose="020B0604020202020204" pitchFamily="18" charset="0"/>
                <a:cs typeface="Aldhabi" panose="020B0604020202020204" pitchFamily="2" charset="-78"/>
              </a:rPr>
              <a:t>Wall </a:t>
            </a:r>
            <a:r>
              <a:rPr lang="de-DE" sz="2400" dirty="0" err="1">
                <a:latin typeface="Chamberi Super Display" panose="020B0604020202020204" pitchFamily="18" charset="0"/>
                <a:cs typeface="Aldhabi" panose="020B0604020202020204" pitchFamily="2" charset="-78"/>
              </a:rPr>
              <a:t>Of</a:t>
            </a:r>
            <a:r>
              <a:rPr lang="de-DE" sz="2400" dirty="0">
                <a:latin typeface="Chamberi Super Display" panose="020B0604020202020204" pitchFamily="18" charset="0"/>
                <a:cs typeface="Aldhabi" panose="020B0604020202020204" pitchFamily="2" charset="-78"/>
              </a:rPr>
              <a:t> </a:t>
            </a:r>
            <a:r>
              <a:rPr lang="de-DE" sz="2400" dirty="0" err="1">
                <a:latin typeface="Chamberi Super Display" panose="020B0604020202020204" pitchFamily="18" charset="0"/>
                <a:cs typeface="Aldhabi" panose="020B0604020202020204" pitchFamily="2" charset="-78"/>
              </a:rPr>
              <a:t>Fame</a:t>
            </a:r>
            <a:endParaRPr lang="de-DE" sz="2400" dirty="0">
              <a:latin typeface="Chamberi Super Display" panose="020B0604020202020204" pitchFamily="18" charset="0"/>
              <a:cs typeface="Aldhabi" panose="020B0604020202020204" pitchFamily="2" charset="-78"/>
            </a:endParaRPr>
          </a:p>
          <a:p>
            <a:pPr algn="ctr"/>
            <a:r>
              <a:rPr lang="de-DE" sz="4800" b="1" dirty="0">
                <a:latin typeface="Chamberi Super Display" panose="020B0604020202020204" pitchFamily="18" charset="0"/>
                <a:cs typeface="Aldhabi" panose="020B0604020202020204" pitchFamily="2" charset="-78"/>
              </a:rPr>
              <a:t>Kugelstoßen</a:t>
            </a:r>
          </a:p>
        </p:txBody>
      </p:sp>
      <p:pic>
        <p:nvPicPr>
          <p:cNvPr id="7" name="Grafik 6" descr="Ein Bild, das Clipart, Entwurf, Darstellung, Kunst enthält.&#10;&#10;Automatisch generierte Beschreibung">
            <a:extLst>
              <a:ext uri="{FF2B5EF4-FFF2-40B4-BE49-F238E27FC236}">
                <a16:creationId xmlns:a16="http://schemas.microsoft.com/office/drawing/2014/main" id="{2D5DE3A5-5AFE-1760-A19E-2C1C485868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878" y="1138046"/>
            <a:ext cx="1691349" cy="2022438"/>
          </a:xfrm>
          <a:prstGeom prst="rect">
            <a:avLst/>
          </a:prstGeom>
        </p:spPr>
      </p:pic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8A06F342-AF5D-1787-DDA9-4EC34B1507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823814"/>
              </p:ext>
            </p:extLst>
          </p:nvPr>
        </p:nvGraphicFramePr>
        <p:xfrm>
          <a:off x="2726149" y="3355391"/>
          <a:ext cx="7683680" cy="398621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095680">
                  <a:extLst>
                    <a:ext uri="{9D8B030D-6E8A-4147-A177-3AD203B41FA5}">
                      <a16:colId xmlns:a16="http://schemas.microsoft.com/office/drawing/2014/main" val="3332839096"/>
                    </a:ext>
                  </a:extLst>
                </a:gridCol>
                <a:gridCol w="1886332">
                  <a:extLst>
                    <a:ext uri="{9D8B030D-6E8A-4147-A177-3AD203B41FA5}">
                      <a16:colId xmlns:a16="http://schemas.microsoft.com/office/drawing/2014/main" val="3169568698"/>
                    </a:ext>
                  </a:extLst>
                </a:gridCol>
                <a:gridCol w="2113110">
                  <a:extLst>
                    <a:ext uri="{9D8B030D-6E8A-4147-A177-3AD203B41FA5}">
                      <a16:colId xmlns:a16="http://schemas.microsoft.com/office/drawing/2014/main" val="864434839"/>
                    </a:ext>
                  </a:extLst>
                </a:gridCol>
                <a:gridCol w="1588558">
                  <a:extLst>
                    <a:ext uri="{9D8B030D-6E8A-4147-A177-3AD203B41FA5}">
                      <a16:colId xmlns:a16="http://schemas.microsoft.com/office/drawing/2014/main" val="928164354"/>
                    </a:ext>
                  </a:extLst>
                </a:gridCol>
              </a:tblGrid>
              <a:tr h="3474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1" kern="100" dirty="0">
                          <a:effectLst/>
                        </a:rPr>
                        <a:t>Jungen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de-DE" sz="1800" b="1" kern="100" dirty="0">
                          <a:effectLst/>
                        </a:rPr>
                        <a:t>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2.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3.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2734271"/>
                  </a:ext>
                </a:extLst>
              </a:tr>
              <a:tr h="8922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14-15 Jahre (4kg)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David Weber (10,3m)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Florian Artel (10,2m)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Jonah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Flinkerbusch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(9,65m)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8029125"/>
                  </a:ext>
                </a:extLst>
              </a:tr>
              <a:tr h="10856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>
                          <a:effectLst/>
                        </a:rPr>
                        <a:t>16-17 Jahre (5kg)</a:t>
                      </a:r>
                      <a:endParaRPr lang="de-DE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Sebastian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Lushka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800" kern="100" dirty="0">
                          <a:effectLst/>
                        </a:rPr>
                        <a:t>(12,5m) 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Tim Bohle (10,6m)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Moritz Reuter (9,9m)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9063652"/>
                  </a:ext>
                </a:extLst>
              </a:tr>
              <a:tr h="6738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18-19 Jahre (6kg)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Fabian Stolzenfels (9,1m)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Finn Schrader (9,05m)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00" dirty="0">
                          <a:effectLst/>
                        </a:rPr>
                        <a:t> Piet Nemitz (8,4m)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3631356"/>
                  </a:ext>
                </a:extLst>
              </a:tr>
              <a:tr h="7165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>
                          <a:effectLst/>
                        </a:rPr>
                        <a:t>20-24 Jahre (7,26kg)</a:t>
                      </a:r>
                      <a:endParaRPr lang="de-DE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Paul </a:t>
                      </a:r>
                      <a:r>
                        <a:rPr lang="de-DE" sz="1800" kern="100" dirty="0" err="1">
                          <a:effectLst/>
                        </a:rPr>
                        <a:t>Leßner</a:t>
                      </a:r>
                      <a:r>
                        <a:rPr lang="de-DE" sz="1800" kern="100" dirty="0">
                          <a:effectLst/>
                        </a:rPr>
                        <a:t> (7,25m)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>
                          <a:effectLst/>
                        </a:rPr>
                        <a:t> </a:t>
                      </a:r>
                      <a:endParaRPr lang="de-DE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898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6604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Im Haus enthält.&#10;&#10;Automatisch generierte Beschreibung mit mittlerer Zuverlässigkeit">
            <a:extLst>
              <a:ext uri="{FF2B5EF4-FFF2-40B4-BE49-F238E27FC236}">
                <a16:creationId xmlns:a16="http://schemas.microsoft.com/office/drawing/2014/main" id="{65E8966C-8D71-B0EA-0C71-F2A9F6EF9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30897" y="-1644287"/>
            <a:ext cx="9088156" cy="12853251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63A71FE2-FF2A-29D7-8F5A-900083CF8416}"/>
              </a:ext>
            </a:extLst>
          </p:cNvPr>
          <p:cNvSpPr txBox="1"/>
          <p:nvPr/>
        </p:nvSpPr>
        <p:spPr>
          <a:xfrm>
            <a:off x="3217445" y="1562033"/>
            <a:ext cx="4733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Chamberi Super Display" panose="020B0604020202020204" pitchFamily="18" charset="0"/>
                <a:cs typeface="Aldhabi" panose="020B0604020202020204" pitchFamily="2" charset="-78"/>
              </a:rPr>
              <a:t>Wall </a:t>
            </a:r>
            <a:r>
              <a:rPr lang="de-DE" sz="2400" dirty="0" err="1">
                <a:latin typeface="Chamberi Super Display" panose="020B0604020202020204" pitchFamily="18" charset="0"/>
                <a:cs typeface="Aldhabi" panose="020B0604020202020204" pitchFamily="2" charset="-78"/>
              </a:rPr>
              <a:t>Of</a:t>
            </a:r>
            <a:r>
              <a:rPr lang="de-DE" sz="2400" dirty="0">
                <a:latin typeface="Chamberi Super Display" panose="020B0604020202020204" pitchFamily="18" charset="0"/>
                <a:cs typeface="Aldhabi" panose="020B0604020202020204" pitchFamily="2" charset="-78"/>
              </a:rPr>
              <a:t> </a:t>
            </a:r>
            <a:r>
              <a:rPr lang="de-DE" sz="2400" dirty="0" err="1">
                <a:latin typeface="Chamberi Super Display" panose="020B0604020202020204" pitchFamily="18" charset="0"/>
                <a:cs typeface="Aldhabi" panose="020B0604020202020204" pitchFamily="2" charset="-78"/>
              </a:rPr>
              <a:t>Fame</a:t>
            </a:r>
            <a:endParaRPr lang="de-DE" sz="2400" dirty="0">
              <a:latin typeface="Chamberi Super Display" panose="020B0604020202020204" pitchFamily="18" charset="0"/>
              <a:cs typeface="Aldhabi" panose="020B0604020202020204" pitchFamily="2" charset="-78"/>
            </a:endParaRPr>
          </a:p>
          <a:p>
            <a:pPr algn="ctr"/>
            <a:r>
              <a:rPr lang="de-DE" sz="4800" b="1" dirty="0">
                <a:latin typeface="Chamberi Super Display" panose="020B0604020202020204" pitchFamily="18" charset="0"/>
                <a:cs typeface="Aldhabi" panose="020B0604020202020204" pitchFamily="2" charset="-78"/>
              </a:rPr>
              <a:t>Standweitsprung</a:t>
            </a:r>
          </a:p>
        </p:txBody>
      </p:sp>
      <p:pic>
        <p:nvPicPr>
          <p:cNvPr id="5" name="Grafik 4" descr="Ein Bild, das Entwurf, Kunst, Schwarzweiß enthält.&#10;&#10;Automatisch generierte Beschreibung">
            <a:extLst>
              <a:ext uri="{FF2B5EF4-FFF2-40B4-BE49-F238E27FC236}">
                <a16:creationId xmlns:a16="http://schemas.microsoft.com/office/drawing/2014/main" id="{2165D08C-C59F-A370-D490-8F43200036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335" y="1231350"/>
            <a:ext cx="1599192" cy="1861694"/>
          </a:xfrm>
          <a:prstGeom prst="rect">
            <a:avLst/>
          </a:prstGeom>
        </p:spPr>
      </p:pic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4AEE8CDF-4D90-E80E-06D1-6743BC0EAC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889885"/>
              </p:ext>
            </p:extLst>
          </p:nvPr>
        </p:nvGraphicFramePr>
        <p:xfrm>
          <a:off x="2488707" y="3193206"/>
          <a:ext cx="8291992" cy="406761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578730">
                  <a:extLst>
                    <a:ext uri="{9D8B030D-6E8A-4147-A177-3AD203B41FA5}">
                      <a16:colId xmlns:a16="http://schemas.microsoft.com/office/drawing/2014/main" val="3773924849"/>
                    </a:ext>
                  </a:extLst>
                </a:gridCol>
                <a:gridCol w="2240194">
                  <a:extLst>
                    <a:ext uri="{9D8B030D-6E8A-4147-A177-3AD203B41FA5}">
                      <a16:colId xmlns:a16="http://schemas.microsoft.com/office/drawing/2014/main" val="2731289399"/>
                    </a:ext>
                  </a:extLst>
                </a:gridCol>
                <a:gridCol w="2357329">
                  <a:extLst>
                    <a:ext uri="{9D8B030D-6E8A-4147-A177-3AD203B41FA5}">
                      <a16:colId xmlns:a16="http://schemas.microsoft.com/office/drawing/2014/main" val="2063202909"/>
                    </a:ext>
                  </a:extLst>
                </a:gridCol>
                <a:gridCol w="2115739">
                  <a:extLst>
                    <a:ext uri="{9D8B030D-6E8A-4147-A177-3AD203B41FA5}">
                      <a16:colId xmlns:a16="http://schemas.microsoft.com/office/drawing/2014/main" val="3183136009"/>
                    </a:ext>
                  </a:extLst>
                </a:gridCol>
              </a:tblGrid>
              <a:tr h="328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1" kern="100" dirty="0">
                          <a:effectLst/>
                        </a:rPr>
                        <a:t>Jungen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1.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2.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3.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817190"/>
                  </a:ext>
                </a:extLst>
              </a:tr>
              <a:tr h="4071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10-11 Jahre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Oskar Pelzer (1,9m)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2631833"/>
                  </a:ext>
                </a:extLst>
              </a:tr>
              <a:tr h="6779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12-13 Jahre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Emil Luis Ramm (2,33m)</a:t>
                      </a:r>
                      <a:endParaRPr lang="sv-SE" sz="1800" kern="100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Marcel </a:t>
                      </a:r>
                      <a:r>
                        <a:rPr lang="de-DE" sz="18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Blajer</a:t>
                      </a: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(2,3m)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Alexander Köpp (2,29m)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8108603"/>
                  </a:ext>
                </a:extLst>
              </a:tr>
              <a:tr h="7256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14-15 Jahre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kern="100" dirty="0">
                          <a:effectLst/>
                        </a:rPr>
                        <a:t> Jonah </a:t>
                      </a:r>
                      <a:r>
                        <a:rPr lang="de-DE" sz="1800" kern="100" dirty="0" err="1">
                          <a:effectLst/>
                        </a:rPr>
                        <a:t>Flinkerbusch</a:t>
                      </a:r>
                      <a:r>
                        <a:rPr lang="de-DE" sz="1800" kern="100" dirty="0">
                          <a:effectLst/>
                        </a:rPr>
                        <a:t> (2,35m)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Leif </a:t>
                      </a:r>
                      <a:r>
                        <a:rPr lang="de-DE" sz="18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Lingmann</a:t>
                      </a: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(2,3m)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8998441"/>
                  </a:ext>
                </a:extLst>
              </a:tr>
              <a:tr h="540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16-17 Jahre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 Oswald (2,67m) 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Marlin Restle (2,66m)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Marlon Kaufmann (2,45m)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5014004"/>
                  </a:ext>
                </a:extLst>
              </a:tr>
              <a:tr h="8564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18-19 Jahre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Florian Bohnert, Johann Tippelt (2,6m)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Maximilian Klein (2,55m)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074394"/>
                  </a:ext>
                </a:extLst>
              </a:tr>
              <a:tr h="4593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20-24 Jahre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Lukas Rückert (2,5m)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7243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0603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Im Haus enthält.&#10;&#10;Automatisch generierte Beschreibung mit mittlerer Zuverlässigkeit">
            <a:extLst>
              <a:ext uri="{FF2B5EF4-FFF2-40B4-BE49-F238E27FC236}">
                <a16:creationId xmlns:a16="http://schemas.microsoft.com/office/drawing/2014/main" id="{65E8966C-8D71-B0EA-0C71-F2A9F6EF9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30896" y="-1626026"/>
            <a:ext cx="9088156" cy="12853251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63A71FE2-FF2A-29D7-8F5A-900083CF8416}"/>
              </a:ext>
            </a:extLst>
          </p:cNvPr>
          <p:cNvSpPr txBox="1"/>
          <p:nvPr/>
        </p:nvSpPr>
        <p:spPr>
          <a:xfrm>
            <a:off x="3801430" y="1281981"/>
            <a:ext cx="4733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Chamberi Super Display" panose="020B0604020202020204" pitchFamily="18" charset="0"/>
                <a:cs typeface="Aldhabi" panose="020B0604020202020204" pitchFamily="2" charset="-78"/>
              </a:rPr>
              <a:t>Wall </a:t>
            </a:r>
            <a:r>
              <a:rPr lang="de-DE" sz="2400" dirty="0" err="1">
                <a:latin typeface="Chamberi Super Display" panose="020B0604020202020204" pitchFamily="18" charset="0"/>
                <a:cs typeface="Aldhabi" panose="020B0604020202020204" pitchFamily="2" charset="-78"/>
              </a:rPr>
              <a:t>Of</a:t>
            </a:r>
            <a:r>
              <a:rPr lang="de-DE" sz="2400" dirty="0">
                <a:latin typeface="Chamberi Super Display" panose="020B0604020202020204" pitchFamily="18" charset="0"/>
                <a:cs typeface="Aldhabi" panose="020B0604020202020204" pitchFamily="2" charset="-78"/>
              </a:rPr>
              <a:t> </a:t>
            </a:r>
            <a:r>
              <a:rPr lang="de-DE" sz="2400" dirty="0" err="1">
                <a:latin typeface="Chamberi Super Display" panose="020B0604020202020204" pitchFamily="18" charset="0"/>
                <a:cs typeface="Aldhabi" panose="020B0604020202020204" pitchFamily="2" charset="-78"/>
              </a:rPr>
              <a:t>Fame</a:t>
            </a:r>
            <a:endParaRPr lang="de-DE" sz="2400" dirty="0">
              <a:latin typeface="Chamberi Super Display" panose="020B0604020202020204" pitchFamily="18" charset="0"/>
              <a:cs typeface="Aldhabi" panose="020B0604020202020204" pitchFamily="2" charset="-78"/>
            </a:endParaRPr>
          </a:p>
          <a:p>
            <a:pPr algn="ctr"/>
            <a:r>
              <a:rPr lang="de-DE" sz="4800" b="1" dirty="0">
                <a:latin typeface="Chamberi Super Display" panose="020B0604020202020204" pitchFamily="18" charset="0"/>
                <a:cs typeface="Aldhabi" panose="020B0604020202020204" pitchFamily="2" charset="-78"/>
              </a:rPr>
              <a:t>Weitsprung</a:t>
            </a:r>
          </a:p>
        </p:txBody>
      </p:sp>
      <p:pic>
        <p:nvPicPr>
          <p:cNvPr id="5" name="Grafik 4" descr="Ein Bild, das Entwurf, Zeichnung, Schwarzweiß, Design enthält.&#10;&#10;Automatisch generierte Beschreibung">
            <a:extLst>
              <a:ext uri="{FF2B5EF4-FFF2-40B4-BE49-F238E27FC236}">
                <a16:creationId xmlns:a16="http://schemas.microsoft.com/office/drawing/2014/main" id="{BD0F0F35-68EE-8D50-EAF2-8D8715AA2B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136" y="1003020"/>
            <a:ext cx="2848143" cy="2958580"/>
          </a:xfrm>
          <a:prstGeom prst="rect">
            <a:avLst/>
          </a:prstGeom>
        </p:spPr>
      </p:pic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AE9B6FD8-C285-9214-D6DA-DC1C471F21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746341"/>
              </p:ext>
            </p:extLst>
          </p:nvPr>
        </p:nvGraphicFramePr>
        <p:xfrm>
          <a:off x="2175436" y="2874417"/>
          <a:ext cx="8852073" cy="513996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364933">
                  <a:extLst>
                    <a:ext uri="{9D8B030D-6E8A-4147-A177-3AD203B41FA5}">
                      <a16:colId xmlns:a16="http://schemas.microsoft.com/office/drawing/2014/main" val="3773924849"/>
                    </a:ext>
                  </a:extLst>
                </a:gridCol>
                <a:gridCol w="2328985">
                  <a:extLst>
                    <a:ext uri="{9D8B030D-6E8A-4147-A177-3AD203B41FA5}">
                      <a16:colId xmlns:a16="http://schemas.microsoft.com/office/drawing/2014/main" val="2731289399"/>
                    </a:ext>
                  </a:extLst>
                </a:gridCol>
                <a:gridCol w="2508738">
                  <a:extLst>
                    <a:ext uri="{9D8B030D-6E8A-4147-A177-3AD203B41FA5}">
                      <a16:colId xmlns:a16="http://schemas.microsoft.com/office/drawing/2014/main" val="2063202909"/>
                    </a:ext>
                  </a:extLst>
                </a:gridCol>
                <a:gridCol w="2649417">
                  <a:extLst>
                    <a:ext uri="{9D8B030D-6E8A-4147-A177-3AD203B41FA5}">
                      <a16:colId xmlns:a16="http://schemas.microsoft.com/office/drawing/2014/main" val="3183136009"/>
                    </a:ext>
                  </a:extLst>
                </a:gridCol>
              </a:tblGrid>
              <a:tr h="2737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1" kern="100" dirty="0">
                          <a:effectLst/>
                        </a:rPr>
                        <a:t>Jungen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1.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2.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3.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817190"/>
                  </a:ext>
                </a:extLst>
              </a:tr>
              <a:tr h="7167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10-11 Jahre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kern="100" dirty="0">
                          <a:effectLst/>
                        </a:rPr>
                        <a:t>Maurits Redemann (4,48m)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Oscar Schneider (3,70m)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Noel Felix </a:t>
                      </a:r>
                      <a:r>
                        <a:rPr lang="de-DE" sz="1800" kern="100" dirty="0" err="1">
                          <a:effectLst/>
                        </a:rPr>
                        <a:t>Kaletha</a:t>
                      </a:r>
                      <a:r>
                        <a:rPr lang="de-DE" sz="1800" kern="100" dirty="0">
                          <a:effectLst/>
                        </a:rPr>
                        <a:t> (3,50m)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2631833"/>
                  </a:ext>
                </a:extLst>
              </a:tr>
              <a:tr h="8518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12-13 Jahre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v-SE" sz="1800" kern="100" dirty="0">
                          <a:effectLst/>
                        </a:rPr>
                        <a:t>Daniel Thrun (4,40m)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Johannes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Pommerich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(4,30m)</a:t>
                      </a:r>
                      <a:endParaRPr lang="sv-SE" sz="1800" kern="100" dirty="0">
                        <a:effectLst/>
                      </a:endParaRPr>
                    </a:p>
                    <a:p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Theo Fülle (4,20)</a:t>
                      </a:r>
                    </a:p>
                    <a:p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Kevin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Liotta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(4,20)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8108603"/>
                  </a:ext>
                </a:extLst>
              </a:tr>
              <a:tr h="8049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14-15 Jahre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Philipp Alexander Zens (5,2m)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Lennard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Völp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(5,1m)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Manuel Buch (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4,8m)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8998441"/>
                  </a:ext>
                </a:extLst>
              </a:tr>
              <a:tr h="7482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16-17 Jahre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Timo Bartke (5,4m)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Calogero Costanza (5,1m)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Michael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Golovkov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(5m)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5014004"/>
                  </a:ext>
                </a:extLst>
              </a:tr>
              <a:tr h="10848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18-19 Jahre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Ole Pabst, Maximilian Klein (5,1m)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Robin Schumacher (5m)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074394"/>
                  </a:ext>
                </a:extLst>
              </a:tr>
              <a:tr h="6363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20-24 Jahre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Fabian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Kremmel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(4,7m)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Lukas Rückert (4,6m)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Max Benjamin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Lehmberg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(4,5m)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7243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6843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Im Haus enthält.&#10;&#10;Automatisch generierte Beschreibung mit mittlerer Zuverlässigkeit">
            <a:extLst>
              <a:ext uri="{FF2B5EF4-FFF2-40B4-BE49-F238E27FC236}">
                <a16:creationId xmlns:a16="http://schemas.microsoft.com/office/drawing/2014/main" id="{65E8966C-8D71-B0EA-0C71-F2A9F6EF9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56722" y="-1626026"/>
            <a:ext cx="9088156" cy="12853251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63A71FE2-FF2A-29D7-8F5A-900083CF8416}"/>
              </a:ext>
            </a:extLst>
          </p:cNvPr>
          <p:cNvSpPr txBox="1"/>
          <p:nvPr/>
        </p:nvSpPr>
        <p:spPr>
          <a:xfrm>
            <a:off x="3630739" y="1869532"/>
            <a:ext cx="4733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Chamberi Super Display" panose="020B0604020202020204" pitchFamily="18" charset="0"/>
                <a:cs typeface="Aldhabi" panose="020B0604020202020204" pitchFamily="2" charset="-78"/>
              </a:rPr>
              <a:t>Wall </a:t>
            </a:r>
            <a:r>
              <a:rPr lang="de-DE" sz="2400" dirty="0" err="1">
                <a:latin typeface="Chamberi Super Display" panose="020B0604020202020204" pitchFamily="18" charset="0"/>
                <a:cs typeface="Aldhabi" panose="020B0604020202020204" pitchFamily="2" charset="-78"/>
              </a:rPr>
              <a:t>Of</a:t>
            </a:r>
            <a:r>
              <a:rPr lang="de-DE" sz="2400" dirty="0">
                <a:latin typeface="Chamberi Super Display" panose="020B0604020202020204" pitchFamily="18" charset="0"/>
                <a:cs typeface="Aldhabi" panose="020B0604020202020204" pitchFamily="2" charset="-78"/>
              </a:rPr>
              <a:t> </a:t>
            </a:r>
            <a:r>
              <a:rPr lang="de-DE" sz="2400" dirty="0" err="1">
                <a:latin typeface="Chamberi Super Display" panose="020B0604020202020204" pitchFamily="18" charset="0"/>
                <a:cs typeface="Aldhabi" panose="020B0604020202020204" pitchFamily="2" charset="-78"/>
              </a:rPr>
              <a:t>Fame</a:t>
            </a:r>
            <a:endParaRPr lang="de-DE" sz="2400" dirty="0">
              <a:latin typeface="Chamberi Super Display" panose="020B0604020202020204" pitchFamily="18" charset="0"/>
              <a:cs typeface="Aldhabi" panose="020B0604020202020204" pitchFamily="2" charset="-78"/>
            </a:endParaRPr>
          </a:p>
          <a:p>
            <a:pPr algn="ctr"/>
            <a:r>
              <a:rPr lang="de-DE" sz="4800" b="1" dirty="0">
                <a:latin typeface="Chamberi Super Display" panose="020B0604020202020204" pitchFamily="18" charset="0"/>
                <a:cs typeface="Aldhabi" panose="020B0604020202020204" pitchFamily="2" charset="-78"/>
              </a:rPr>
              <a:t>Seilspringen</a:t>
            </a:r>
          </a:p>
        </p:txBody>
      </p:sp>
      <p:pic>
        <p:nvPicPr>
          <p:cNvPr id="5" name="Grafik 4" descr="Ein Bild, das Entwurf, Zeichnung, Lineart, Clipart enthält.&#10;&#10;Automatisch generierte Beschreibung">
            <a:extLst>
              <a:ext uri="{FF2B5EF4-FFF2-40B4-BE49-F238E27FC236}">
                <a16:creationId xmlns:a16="http://schemas.microsoft.com/office/drawing/2014/main" id="{8D45CDE4-7548-CB8B-200B-94E464284D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288" y="678199"/>
            <a:ext cx="1552096" cy="3056235"/>
          </a:xfrm>
          <a:prstGeom prst="rect">
            <a:avLst/>
          </a:prstGeom>
        </p:spPr>
      </p:pic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143991AF-A316-A4A9-D511-685745DE06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964481"/>
              </p:ext>
            </p:extLst>
          </p:nvPr>
        </p:nvGraphicFramePr>
        <p:xfrm>
          <a:off x="2454687" y="3765164"/>
          <a:ext cx="8307758" cy="393596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940580">
                  <a:extLst>
                    <a:ext uri="{9D8B030D-6E8A-4147-A177-3AD203B41FA5}">
                      <a16:colId xmlns:a16="http://schemas.microsoft.com/office/drawing/2014/main" val="3773924849"/>
                    </a:ext>
                  </a:extLst>
                </a:gridCol>
                <a:gridCol w="2115604">
                  <a:extLst>
                    <a:ext uri="{9D8B030D-6E8A-4147-A177-3AD203B41FA5}">
                      <a16:colId xmlns:a16="http://schemas.microsoft.com/office/drawing/2014/main" val="2731289399"/>
                    </a:ext>
                  </a:extLst>
                </a:gridCol>
                <a:gridCol w="2234498">
                  <a:extLst>
                    <a:ext uri="{9D8B030D-6E8A-4147-A177-3AD203B41FA5}">
                      <a16:colId xmlns:a16="http://schemas.microsoft.com/office/drawing/2014/main" val="2063202909"/>
                    </a:ext>
                  </a:extLst>
                </a:gridCol>
                <a:gridCol w="2017076">
                  <a:extLst>
                    <a:ext uri="{9D8B030D-6E8A-4147-A177-3AD203B41FA5}">
                      <a16:colId xmlns:a16="http://schemas.microsoft.com/office/drawing/2014/main" val="3183136009"/>
                    </a:ext>
                  </a:extLst>
                </a:gridCol>
              </a:tblGrid>
              <a:tr h="2463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1" kern="100" dirty="0">
                          <a:effectLst/>
                        </a:rPr>
                        <a:t>Jungen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1.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2.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3.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817190"/>
                  </a:ext>
                </a:extLst>
              </a:tr>
              <a:tr h="5206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10-11 Jahre</a:t>
                      </a: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vorwärts</a:t>
                      </a:r>
                      <a:endParaRPr lang="de-DE" sz="1800" kern="100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kern="100" dirty="0">
                          <a:effectLst/>
                        </a:rPr>
                        <a:t>Constantin Pelzer (105)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Janno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Tobias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Plück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(90)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Jonah Stetten (58)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2631833"/>
                  </a:ext>
                </a:extLst>
              </a:tr>
              <a:tr h="628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12-13 Jahre rückwärts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Alexander Köpp (109)</a:t>
                      </a:r>
                      <a:endParaRPr lang="sv-SE" sz="1800" kern="100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Lukas Küpper (93)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Jad Abu </a:t>
                      </a:r>
                      <a:r>
                        <a:rPr lang="de-DE" sz="18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Namos</a:t>
                      </a: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(79)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8108603"/>
                  </a:ext>
                </a:extLst>
              </a:tr>
              <a:tr h="6176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14-15 Jahre Kreuzdurchschlag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Daniel </a:t>
                      </a:r>
                      <a:r>
                        <a:rPr lang="de-DE" sz="18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Lesev</a:t>
                      </a: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(33)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Jonah </a:t>
                      </a:r>
                      <a:r>
                        <a:rPr lang="de-DE" sz="18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Flinkerbusch</a:t>
                      </a: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(31)</a:t>
                      </a:r>
                    </a:p>
                    <a:p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Long Vu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Ninh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(29)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8998441"/>
                  </a:ext>
                </a:extLst>
              </a:tr>
              <a:tr h="8356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16-17 Jahre Kreuzdurchschlag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Erdem Ali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Soganci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(57)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Jonas Althausen (44)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Long Vu </a:t>
                      </a:r>
                      <a:r>
                        <a:rPr lang="de-DE" sz="18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Ninh</a:t>
                      </a: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(22)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5014004"/>
                  </a:ext>
                </a:extLst>
              </a:tr>
              <a:tr h="609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18-19 Jahre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Doppeldurchschlag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Marvin </a:t>
                      </a:r>
                      <a:r>
                        <a:rPr lang="de-DE" sz="18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Drüen</a:t>
                      </a: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(10)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6327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0402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Im Haus enthält.&#10;&#10;Automatisch generierte Beschreibung mit mittlerer Zuverlässigkeit">
            <a:extLst>
              <a:ext uri="{FF2B5EF4-FFF2-40B4-BE49-F238E27FC236}">
                <a16:creationId xmlns:a16="http://schemas.microsoft.com/office/drawing/2014/main" id="{65E8966C-8D71-B0EA-0C71-F2A9F6EF9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30896" y="-1626026"/>
            <a:ext cx="9088156" cy="12853251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63A71FE2-FF2A-29D7-8F5A-900083CF8416}"/>
              </a:ext>
            </a:extLst>
          </p:cNvPr>
          <p:cNvSpPr txBox="1"/>
          <p:nvPr/>
        </p:nvSpPr>
        <p:spPr>
          <a:xfrm>
            <a:off x="3677631" y="1549101"/>
            <a:ext cx="4733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Chamberi Super Display" panose="020B0604020202020204" pitchFamily="18" charset="0"/>
                <a:cs typeface="Aldhabi" panose="020B0604020202020204" pitchFamily="2" charset="-78"/>
              </a:rPr>
              <a:t>Wall </a:t>
            </a:r>
            <a:r>
              <a:rPr lang="de-DE" sz="2400" dirty="0" err="1">
                <a:latin typeface="Chamberi Super Display" panose="020B0604020202020204" pitchFamily="18" charset="0"/>
                <a:cs typeface="Aldhabi" panose="020B0604020202020204" pitchFamily="2" charset="-78"/>
              </a:rPr>
              <a:t>Of</a:t>
            </a:r>
            <a:r>
              <a:rPr lang="de-DE" sz="2400" dirty="0">
                <a:latin typeface="Chamberi Super Display" panose="020B0604020202020204" pitchFamily="18" charset="0"/>
                <a:cs typeface="Aldhabi" panose="020B0604020202020204" pitchFamily="2" charset="-78"/>
              </a:rPr>
              <a:t> </a:t>
            </a:r>
            <a:r>
              <a:rPr lang="de-DE" sz="2400" dirty="0" err="1">
                <a:latin typeface="Chamberi Super Display" panose="020B0604020202020204" pitchFamily="18" charset="0"/>
                <a:cs typeface="Aldhabi" panose="020B0604020202020204" pitchFamily="2" charset="-78"/>
              </a:rPr>
              <a:t>Fame</a:t>
            </a:r>
            <a:endParaRPr lang="de-DE" sz="2400" dirty="0">
              <a:latin typeface="Chamberi Super Display" panose="020B0604020202020204" pitchFamily="18" charset="0"/>
              <a:cs typeface="Aldhabi" panose="020B0604020202020204" pitchFamily="2" charset="-78"/>
            </a:endParaRPr>
          </a:p>
          <a:p>
            <a:pPr algn="ctr"/>
            <a:r>
              <a:rPr lang="de-DE" sz="4800" b="1" dirty="0">
                <a:latin typeface="Chamberi Super Display" panose="020B0604020202020204" pitchFamily="18" charset="0"/>
                <a:cs typeface="Aldhabi" panose="020B0604020202020204" pitchFamily="2" charset="-78"/>
              </a:rPr>
              <a:t>Hochsprung</a:t>
            </a:r>
          </a:p>
        </p:txBody>
      </p:sp>
      <p:pic>
        <p:nvPicPr>
          <p:cNvPr id="5" name="Grafik 4" descr="Ein Bild, das Entwurf, Schwarzweiß, Kunst, Darstellung enthält.&#10;&#10;Automatisch generierte Beschreibung">
            <a:extLst>
              <a:ext uri="{FF2B5EF4-FFF2-40B4-BE49-F238E27FC236}">
                <a16:creationId xmlns:a16="http://schemas.microsoft.com/office/drawing/2014/main" id="{C73507ED-847F-7175-601C-F193EA7356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438" y="1091921"/>
            <a:ext cx="1839791" cy="1966673"/>
          </a:xfrm>
          <a:prstGeom prst="rect">
            <a:avLst/>
          </a:prstGeom>
        </p:spPr>
      </p:pic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6875AC28-FCC1-E115-065A-8341A63B13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708499"/>
              </p:ext>
            </p:extLst>
          </p:nvPr>
        </p:nvGraphicFramePr>
        <p:xfrm>
          <a:off x="2363070" y="3345418"/>
          <a:ext cx="8627636" cy="406583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156909">
                  <a:extLst>
                    <a:ext uri="{9D8B030D-6E8A-4147-A177-3AD203B41FA5}">
                      <a16:colId xmlns:a16="http://schemas.microsoft.com/office/drawing/2014/main" val="4026659893"/>
                    </a:ext>
                  </a:extLst>
                </a:gridCol>
                <a:gridCol w="2156909">
                  <a:extLst>
                    <a:ext uri="{9D8B030D-6E8A-4147-A177-3AD203B41FA5}">
                      <a16:colId xmlns:a16="http://schemas.microsoft.com/office/drawing/2014/main" val="2977932745"/>
                    </a:ext>
                  </a:extLst>
                </a:gridCol>
                <a:gridCol w="2156909">
                  <a:extLst>
                    <a:ext uri="{9D8B030D-6E8A-4147-A177-3AD203B41FA5}">
                      <a16:colId xmlns:a16="http://schemas.microsoft.com/office/drawing/2014/main" val="2320283599"/>
                    </a:ext>
                  </a:extLst>
                </a:gridCol>
                <a:gridCol w="2156909">
                  <a:extLst>
                    <a:ext uri="{9D8B030D-6E8A-4147-A177-3AD203B41FA5}">
                      <a16:colId xmlns:a16="http://schemas.microsoft.com/office/drawing/2014/main" val="1434222086"/>
                    </a:ext>
                  </a:extLst>
                </a:gridCol>
              </a:tblGrid>
              <a:tr h="3577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1" kern="100" dirty="0">
                          <a:effectLst/>
                        </a:rPr>
                        <a:t>Jungen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1.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2.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Platz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5986620"/>
                  </a:ext>
                </a:extLst>
              </a:tr>
              <a:tr h="961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>
                          <a:effectLst/>
                        </a:rPr>
                        <a:t>14-15 Jahre</a:t>
                      </a:r>
                      <a:endParaRPr lang="de-DE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Philipp Alexander Zens und Marlin Restle (1,55m)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Fynn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Stolpmann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(1,5m)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7038389"/>
                  </a:ext>
                </a:extLst>
              </a:tr>
              <a:tr h="1206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16-17 Jahre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Timo Bartke, </a:t>
                      </a:r>
                      <a:r>
                        <a:rPr lang="de-DE" sz="1800" kern="100" dirty="0" err="1">
                          <a:effectLst/>
                        </a:rPr>
                        <a:t>Phlipp</a:t>
                      </a:r>
                      <a:r>
                        <a:rPr lang="de-DE" sz="1800" kern="100" dirty="0">
                          <a:effectLst/>
                        </a:rPr>
                        <a:t> Alexander Zens (1,55m) 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076654"/>
                  </a:ext>
                </a:extLst>
              </a:tr>
              <a:tr h="5014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18-19 Jahre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Kevin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Büque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(1,55m)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00" dirty="0">
                          <a:effectLst/>
                        </a:rPr>
                        <a:t>Florian Boehner, Jonathan Rohloff (1,5m)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9580238"/>
                  </a:ext>
                </a:extLst>
              </a:tr>
              <a:tr h="2998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>
                          <a:effectLst/>
                        </a:rPr>
                        <a:t>20-24 Jahre</a:t>
                      </a:r>
                      <a:endParaRPr lang="de-DE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Lukas Rückert (1,45m)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9063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5603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Im Haus enthält.&#10;&#10;Automatisch generierte Beschreibung mit mittlerer Zuverlässigkeit">
            <a:extLst>
              <a:ext uri="{FF2B5EF4-FFF2-40B4-BE49-F238E27FC236}">
                <a16:creationId xmlns:a16="http://schemas.microsoft.com/office/drawing/2014/main" id="{65E8966C-8D71-B0EA-0C71-F2A9F6EF9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99244" y="-1758888"/>
            <a:ext cx="9088156" cy="12853251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63A71FE2-FF2A-29D7-8F5A-900083CF8416}"/>
              </a:ext>
            </a:extLst>
          </p:cNvPr>
          <p:cNvSpPr txBox="1"/>
          <p:nvPr/>
        </p:nvSpPr>
        <p:spPr>
          <a:xfrm>
            <a:off x="3096461" y="4887144"/>
            <a:ext cx="59066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Chamberi Super Display" panose="020B0604020202020204" pitchFamily="18" charset="0"/>
                <a:cs typeface="Aldhabi" panose="020B0604020202020204" pitchFamily="2" charset="-78"/>
              </a:rPr>
              <a:t>Wall </a:t>
            </a:r>
            <a:r>
              <a:rPr lang="de-DE" sz="2400" dirty="0" err="1">
                <a:latin typeface="Chamberi Super Display" panose="020B0604020202020204" pitchFamily="18" charset="0"/>
                <a:cs typeface="Aldhabi" panose="020B0604020202020204" pitchFamily="2" charset="-78"/>
              </a:rPr>
              <a:t>Of</a:t>
            </a:r>
            <a:r>
              <a:rPr lang="de-DE" sz="2400" dirty="0">
                <a:latin typeface="Chamberi Super Display" panose="020B0604020202020204" pitchFamily="18" charset="0"/>
                <a:cs typeface="Aldhabi" panose="020B0604020202020204" pitchFamily="2" charset="-78"/>
              </a:rPr>
              <a:t> </a:t>
            </a:r>
            <a:r>
              <a:rPr lang="de-DE" sz="2400" dirty="0" err="1">
                <a:latin typeface="Chamberi Super Display" panose="020B0604020202020204" pitchFamily="18" charset="0"/>
                <a:cs typeface="Aldhabi" panose="020B0604020202020204" pitchFamily="2" charset="-78"/>
              </a:rPr>
              <a:t>Fame</a:t>
            </a:r>
            <a:endParaRPr lang="de-DE" sz="2400" dirty="0">
              <a:latin typeface="Chamberi Super Display" panose="020B0604020202020204" pitchFamily="18" charset="0"/>
              <a:cs typeface="Aldhabi" panose="020B0604020202020204" pitchFamily="2" charset="-78"/>
            </a:endParaRPr>
          </a:p>
          <a:p>
            <a:pPr algn="ctr"/>
            <a:r>
              <a:rPr lang="de-DE" sz="4800" b="1" dirty="0">
                <a:latin typeface="Chamberi Super Display" panose="020B0604020202020204" pitchFamily="18" charset="0"/>
                <a:cs typeface="Aldhabi" panose="020B0604020202020204" pitchFamily="2" charset="-78"/>
              </a:rPr>
              <a:t>Medizinballwurf (2kg)</a:t>
            </a:r>
          </a:p>
        </p:txBody>
      </p:sp>
      <p:pic>
        <p:nvPicPr>
          <p:cNvPr id="5" name="Grafik 4" descr="Ein Bild, das Grafiken, Clipart, Entwurf, weiß enthält.&#10;&#10;Automatisch generierte Beschreibung">
            <a:extLst>
              <a:ext uri="{FF2B5EF4-FFF2-40B4-BE49-F238E27FC236}">
                <a16:creationId xmlns:a16="http://schemas.microsoft.com/office/drawing/2014/main" id="{57216778-B3A6-951D-B917-FCDF34B457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149" y="4800600"/>
            <a:ext cx="1373787" cy="1455931"/>
          </a:xfrm>
          <a:prstGeom prst="rect">
            <a:avLst/>
          </a:prstGeom>
        </p:spPr>
      </p:pic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2C5474CC-4B88-1250-54C7-732545DF52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653039"/>
              </p:ext>
            </p:extLst>
          </p:nvPr>
        </p:nvGraphicFramePr>
        <p:xfrm>
          <a:off x="2034085" y="6260856"/>
          <a:ext cx="9055946" cy="133604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240562">
                  <a:extLst>
                    <a:ext uri="{9D8B030D-6E8A-4147-A177-3AD203B41FA5}">
                      <a16:colId xmlns:a16="http://schemas.microsoft.com/office/drawing/2014/main" val="1492033454"/>
                    </a:ext>
                  </a:extLst>
                </a:gridCol>
                <a:gridCol w="2547815">
                  <a:extLst>
                    <a:ext uri="{9D8B030D-6E8A-4147-A177-3AD203B41FA5}">
                      <a16:colId xmlns:a16="http://schemas.microsoft.com/office/drawing/2014/main" val="342037481"/>
                    </a:ext>
                  </a:extLst>
                </a:gridCol>
                <a:gridCol w="2500923">
                  <a:extLst>
                    <a:ext uri="{9D8B030D-6E8A-4147-A177-3AD203B41FA5}">
                      <a16:colId xmlns:a16="http://schemas.microsoft.com/office/drawing/2014/main" val="3046649744"/>
                    </a:ext>
                  </a:extLst>
                </a:gridCol>
                <a:gridCol w="2766646">
                  <a:extLst>
                    <a:ext uri="{9D8B030D-6E8A-4147-A177-3AD203B41FA5}">
                      <a16:colId xmlns:a16="http://schemas.microsoft.com/office/drawing/2014/main" val="2605257299"/>
                    </a:ext>
                  </a:extLst>
                </a:gridCol>
              </a:tblGrid>
              <a:tr h="605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1" kern="100" dirty="0">
                          <a:effectLst/>
                        </a:rPr>
                        <a:t>Jungen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de-DE" sz="1800" b="1" kern="100" dirty="0">
                          <a:effectLst/>
                        </a:rPr>
                        <a:t>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2.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3.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5938085"/>
                  </a:ext>
                </a:extLst>
              </a:tr>
              <a:tr h="1022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>
                          <a:effectLst/>
                        </a:rPr>
                        <a:t>18-19 Jahre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>
                          <a:effectLst/>
                        </a:rPr>
                        <a:t> </a:t>
                      </a:r>
                      <a:endParaRPr lang="de-DE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Leon Scharrer (17,4m)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00" dirty="0">
                          <a:effectLst/>
                        </a:rPr>
                        <a:t>Florian </a:t>
                      </a:r>
                      <a:r>
                        <a:rPr lang="de-DE" sz="1800" kern="100" dirty="0" err="1">
                          <a:effectLst/>
                        </a:rPr>
                        <a:t>Boehnert</a:t>
                      </a:r>
                      <a:r>
                        <a:rPr lang="de-DE" sz="1800" kern="100" dirty="0">
                          <a:effectLst/>
                        </a:rPr>
                        <a:t> (16,9m)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Fabian Stolzenfels (15,6m)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2115600"/>
                  </a:ext>
                </a:extLst>
              </a:tr>
              <a:tr h="2997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>
                          <a:effectLst/>
                        </a:rPr>
                        <a:t>20-24 Jahre</a:t>
                      </a:r>
                      <a:endParaRPr lang="de-DE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Fabian </a:t>
                      </a:r>
                      <a:r>
                        <a:rPr lang="de-DE" sz="1800" kern="100" dirty="0" err="1">
                          <a:effectLst/>
                        </a:rPr>
                        <a:t>Kremmel</a:t>
                      </a:r>
                      <a:r>
                        <a:rPr lang="de-DE" sz="1800" kern="100" dirty="0">
                          <a:effectLst/>
                        </a:rPr>
                        <a:t> (14,15m)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Paul </a:t>
                      </a:r>
                      <a:r>
                        <a:rPr lang="de-DE" sz="1800" kern="100" dirty="0" err="1">
                          <a:effectLst/>
                        </a:rPr>
                        <a:t>Leßner</a:t>
                      </a:r>
                      <a:r>
                        <a:rPr lang="de-DE" sz="1800" kern="100" dirty="0">
                          <a:effectLst/>
                        </a:rPr>
                        <a:t> (13,45m)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Max Bruch (12,9m)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4039598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330A3D8F-5882-E812-1B96-2A0BB554605F}"/>
              </a:ext>
            </a:extLst>
          </p:cNvPr>
          <p:cNvSpPr txBox="1"/>
          <p:nvPr/>
        </p:nvSpPr>
        <p:spPr>
          <a:xfrm>
            <a:off x="2560950" y="1604197"/>
            <a:ext cx="59066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Chamberi Super Display" panose="020B0604020202020204" pitchFamily="18" charset="0"/>
                <a:cs typeface="Aldhabi" panose="020B0604020202020204" pitchFamily="2" charset="-78"/>
              </a:rPr>
              <a:t>Wall </a:t>
            </a:r>
            <a:r>
              <a:rPr lang="de-DE" sz="2400" dirty="0" err="1">
                <a:latin typeface="Chamberi Super Display" panose="020B0604020202020204" pitchFamily="18" charset="0"/>
                <a:cs typeface="Aldhabi" panose="020B0604020202020204" pitchFamily="2" charset="-78"/>
              </a:rPr>
              <a:t>Of</a:t>
            </a:r>
            <a:r>
              <a:rPr lang="de-DE" sz="2400" dirty="0">
                <a:latin typeface="Chamberi Super Display" panose="020B0604020202020204" pitchFamily="18" charset="0"/>
                <a:cs typeface="Aldhabi" panose="020B0604020202020204" pitchFamily="2" charset="-78"/>
              </a:rPr>
              <a:t> </a:t>
            </a:r>
            <a:r>
              <a:rPr lang="de-DE" sz="2400" dirty="0" err="1">
                <a:latin typeface="Chamberi Super Display" panose="020B0604020202020204" pitchFamily="18" charset="0"/>
                <a:cs typeface="Aldhabi" panose="020B0604020202020204" pitchFamily="2" charset="-78"/>
              </a:rPr>
              <a:t>Fame</a:t>
            </a:r>
            <a:endParaRPr lang="de-DE" sz="2400" dirty="0">
              <a:latin typeface="Chamberi Super Display" panose="020B0604020202020204" pitchFamily="18" charset="0"/>
              <a:cs typeface="Aldhabi" panose="020B0604020202020204" pitchFamily="2" charset="-78"/>
            </a:endParaRPr>
          </a:p>
          <a:p>
            <a:pPr algn="ctr"/>
            <a:r>
              <a:rPr lang="de-DE" sz="4800" b="1" dirty="0">
                <a:latin typeface="Chamberi Super Display" panose="020B0604020202020204" pitchFamily="18" charset="0"/>
                <a:cs typeface="Aldhabi" panose="020B0604020202020204" pitchFamily="2" charset="-78"/>
              </a:rPr>
              <a:t>Schleuderball (1kg)</a:t>
            </a:r>
          </a:p>
        </p:txBody>
      </p:sp>
      <p:pic>
        <p:nvPicPr>
          <p:cNvPr id="7" name="Grafik 6" descr="Ein Bild, das Clipart, Zeichnung, Grafiken, Darstellung enthält.&#10;&#10;Automatisch generierte Beschreibung">
            <a:extLst>
              <a:ext uri="{FF2B5EF4-FFF2-40B4-BE49-F238E27FC236}">
                <a16:creationId xmlns:a16="http://schemas.microsoft.com/office/drawing/2014/main" id="{9099F4C6-5907-DB41-F86F-A921D3475A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963" y="903588"/>
            <a:ext cx="2348801" cy="1987447"/>
          </a:xfrm>
          <a:prstGeom prst="rect">
            <a:avLst/>
          </a:prstGeom>
        </p:spPr>
      </p:pic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A1833BDB-2AB7-6C78-D078-990E58A1CE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903031"/>
              </p:ext>
            </p:extLst>
          </p:nvPr>
        </p:nvGraphicFramePr>
        <p:xfrm>
          <a:off x="2034085" y="2891218"/>
          <a:ext cx="8899639" cy="170960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232746">
                  <a:extLst>
                    <a:ext uri="{9D8B030D-6E8A-4147-A177-3AD203B41FA5}">
                      <a16:colId xmlns:a16="http://schemas.microsoft.com/office/drawing/2014/main" val="4026659893"/>
                    </a:ext>
                  </a:extLst>
                </a:gridCol>
                <a:gridCol w="2790093">
                  <a:extLst>
                    <a:ext uri="{9D8B030D-6E8A-4147-A177-3AD203B41FA5}">
                      <a16:colId xmlns:a16="http://schemas.microsoft.com/office/drawing/2014/main" val="2977932745"/>
                    </a:ext>
                  </a:extLst>
                </a:gridCol>
                <a:gridCol w="2532184">
                  <a:extLst>
                    <a:ext uri="{9D8B030D-6E8A-4147-A177-3AD203B41FA5}">
                      <a16:colId xmlns:a16="http://schemas.microsoft.com/office/drawing/2014/main" val="2320283599"/>
                    </a:ext>
                  </a:extLst>
                </a:gridCol>
                <a:gridCol w="2344616">
                  <a:extLst>
                    <a:ext uri="{9D8B030D-6E8A-4147-A177-3AD203B41FA5}">
                      <a16:colId xmlns:a16="http://schemas.microsoft.com/office/drawing/2014/main" val="1434222086"/>
                    </a:ext>
                  </a:extLst>
                </a:gridCol>
              </a:tblGrid>
              <a:tr h="3147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b="1" kern="100" dirty="0">
                          <a:effectLst/>
                        </a:rPr>
                        <a:t>Jungen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1.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</a:rPr>
                        <a:t>2. Platz</a:t>
                      </a:r>
                      <a:endParaRPr lang="de-DE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de-DE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Platz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5986620"/>
                  </a:ext>
                </a:extLst>
              </a:tr>
              <a:tr h="6555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12-13 Jahre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Jonah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Flinkerbusch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(34,4m)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Fabian Schaefer (32,8m)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Luke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Sambale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(32,7m)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076654"/>
                  </a:ext>
                </a:extLst>
              </a:tr>
              <a:tr h="358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</a:rPr>
                        <a:t>14-15 Jahre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Til </a:t>
                      </a:r>
                      <a:r>
                        <a:rPr lang="de-DE" sz="18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Völkering</a:t>
                      </a:r>
                      <a:r>
                        <a:rPr lang="de-DE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(32,2m)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Junis </a:t>
                      </a:r>
                      <a:r>
                        <a:rPr lang="de-D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Tisler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(30m)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00" dirty="0">
                          <a:effectLst/>
                        </a:rPr>
                        <a:t> </a:t>
                      </a:r>
                      <a:r>
                        <a:rPr lang="de-DE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Leonard Pelzer (</a:t>
                      </a:r>
                      <a:r>
                        <a:rPr lang="de-D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28,4m)</a:t>
                      </a: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95802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4977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957</Words>
  <Application>Microsoft Office PowerPoint</Application>
  <PresentationFormat>A3-Papier (297 x 420 mm)</PresentationFormat>
  <Paragraphs>232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Chamberi Super Display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Heidi Koepp</dc:creator>
  <cp:lastModifiedBy>Alina Sansak</cp:lastModifiedBy>
  <cp:revision>39</cp:revision>
  <dcterms:created xsi:type="dcterms:W3CDTF">2023-06-15T06:54:44Z</dcterms:created>
  <dcterms:modified xsi:type="dcterms:W3CDTF">2025-12-03T07:40:28Z</dcterms:modified>
</cp:coreProperties>
</file>